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60" r:id="rId2"/>
  </p:sldMasterIdLst>
  <p:sldIdLst>
    <p:sldId id="256" r:id="rId3"/>
    <p:sldId id="283" r:id="rId4"/>
    <p:sldId id="391" r:id="rId5"/>
    <p:sldId id="472" r:id="rId6"/>
    <p:sldId id="284" r:id="rId7"/>
    <p:sldId id="389" r:id="rId8"/>
    <p:sldId id="285" r:id="rId9"/>
    <p:sldId id="395" r:id="rId10"/>
    <p:sldId id="390" r:id="rId11"/>
    <p:sldId id="468" r:id="rId12"/>
    <p:sldId id="469" r:id="rId13"/>
    <p:sldId id="398" r:id="rId14"/>
    <p:sldId id="392" r:id="rId15"/>
    <p:sldId id="471" r:id="rId16"/>
    <p:sldId id="396" r:id="rId17"/>
    <p:sldId id="473" r:id="rId18"/>
    <p:sldId id="476" r:id="rId19"/>
    <p:sldId id="474" r:id="rId20"/>
    <p:sldId id="475" r:id="rId21"/>
    <p:sldId id="394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03257"/>
    <a:srgbClr val="2296F4"/>
    <a:srgbClr val="43C1A3"/>
    <a:srgbClr val="A98AC0"/>
    <a:srgbClr val="E3801C"/>
    <a:srgbClr val="0F8003"/>
    <a:srgbClr val="D8CAE1"/>
    <a:srgbClr val="ADB03D"/>
    <a:srgbClr val="E0B8B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38346"/>
    <p:restoredTop sz="95624"/>
  </p:normalViewPr>
  <p:slideViewPr>
    <p:cSldViewPr snapToGrid="0" snapToObjects="1">
      <p:cViewPr varScale="1">
        <p:scale>
          <a:sx n="77" d="100"/>
          <a:sy n="77" d="100"/>
        </p:scale>
        <p:origin x="224" y="6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E85EDE-A2AC-C745-959D-24F4F8DBEC2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DEAE48A-345F-4248-A1FF-366DD063FDA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4CEFD89-A4E7-8F4B-9F21-C639BECD74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CB1C1A-54BE-DD4C-932B-6E2F874FA2ED}" type="datetimeFigureOut">
              <a:rPr lang="en-GB" smtClean="0"/>
              <a:t>27/01/2022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68EBD69-40DC-1244-9A67-4707EF3214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9C930D1-225C-0A47-BAA3-01C90CE3D3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81101-E21B-D048-9D6F-D830BFF5E97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358050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12D0BF-3676-E34E-8A13-8A1D564BD4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3395EAF-824D-D84D-94F9-0C02CAF6D2C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7528A97-9305-6E4A-AE05-D9541BB82E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CB1C1A-54BE-DD4C-932B-6E2F874FA2ED}" type="datetimeFigureOut">
              <a:rPr lang="en-GB" smtClean="0"/>
              <a:t>27/01/2022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89C63E2-1E29-DD45-9CA3-D5E73B3D8D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B9D2DDE-C755-FE47-8D81-1ACD35FD0F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81101-E21B-D048-9D6F-D830BFF5E97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151719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A838826-031C-CA4A-989D-EAA120D3FD5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57E88F7-F095-CB46-BD73-401EB23CA3E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3A268A5-DB30-F041-8055-A0675BD6E8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CB1C1A-54BE-DD4C-932B-6E2F874FA2ED}" type="datetimeFigureOut">
              <a:rPr lang="en-GB" smtClean="0"/>
              <a:t>27/01/2022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E0007B9-7EFF-7D42-83B8-8C26C7B3DC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E2CD908-C4B9-1849-97DE-25BF667D7E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81101-E21B-D048-9D6F-D830BFF5E97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4941861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09EC65-D045-5B45-9D28-97E476924B3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7F0C3CC-7BE2-0B42-9F57-8715DB4BC26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79412AA-9D1E-D840-8083-A73503D55C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38795D-0D20-4C49-BE12-FDA5D63249BF}" type="datetimeFigureOut">
              <a:rPr lang="en-GB" smtClean="0"/>
              <a:t>27/01/2022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56A4086-5B42-8F42-8D85-12C11ACF00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B1385A9-E174-3446-B780-1CD2537B21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6872B3-DE42-2C4A-ADA7-5B2379D7EC3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4523360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22B541-3209-7644-8FBF-6DC9A8279B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5A6314-7062-F948-97EC-0F09872E2AF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ED73481-1925-7044-AA66-484426618F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38795D-0D20-4C49-BE12-FDA5D63249BF}" type="datetimeFigureOut">
              <a:rPr lang="en-GB" smtClean="0"/>
              <a:t>27/01/2022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F93FEF9-B0C5-3046-AAC3-453D937F0A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0644B7C-B2F4-3147-9A1F-89D6B38C1A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6872B3-DE42-2C4A-ADA7-5B2379D7EC3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8616475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11A252-1558-634B-9B69-DEB21594FF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7140946-EC4C-9B41-BB19-56B97EACB9B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E51B82B-EC9C-034F-A6D6-B4C2FC52A0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38795D-0D20-4C49-BE12-FDA5D63249BF}" type="datetimeFigureOut">
              <a:rPr lang="en-GB" smtClean="0"/>
              <a:t>27/01/2022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D9980F1-A760-B944-AA2A-993C1F9AF0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E2A8544-BD81-0F49-89D6-7A086EFF78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6872B3-DE42-2C4A-ADA7-5B2379D7EC3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2077603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2B0925-6131-9643-8B51-D4F423EF96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D0BE7C-3071-BB45-BBE9-7C963DA3502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AEDBF17-C356-924E-BAF4-75EFE3D7571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EBC2BC5-7E07-724A-8645-B6C5C208DE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38795D-0D20-4C49-BE12-FDA5D63249BF}" type="datetimeFigureOut">
              <a:rPr lang="en-GB" smtClean="0"/>
              <a:t>27/01/2022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DDAFDDF-15BC-7443-ADBB-564EEE9A97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496117C-01C0-9C48-B866-5215D95FA8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6872B3-DE42-2C4A-ADA7-5B2379D7EC3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8389705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EE6504-DF04-5945-97FE-11E529BFEA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C04807A-59F3-C242-9E64-3897B3BAF5D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A6F9145-C06F-9041-8B09-07E3A064AE9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6F0D453-8F84-C34D-9710-A599CD6D53D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1A3AAF3-4E45-7C4C-8971-0007576BA6C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5563A20-6E70-8947-A2C4-FC0167C8A3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38795D-0D20-4C49-BE12-FDA5D63249BF}" type="datetimeFigureOut">
              <a:rPr lang="en-GB" smtClean="0"/>
              <a:t>27/01/2022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AEC9B11-52A4-F149-87D1-30320B275A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8774E80-2840-354D-8B88-22859E9132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6872B3-DE42-2C4A-ADA7-5B2379D7EC3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3838811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2A4E14-1AC9-134E-A07B-6639ACBB5E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00C254E-9C50-1E41-A9F9-35D6DC3026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38795D-0D20-4C49-BE12-FDA5D63249BF}" type="datetimeFigureOut">
              <a:rPr lang="en-GB" smtClean="0"/>
              <a:t>27/01/2022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B0C6FBC-26AE-3D40-B25C-2449E94D8D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F7CB2B3-AA67-2744-A46F-FE68EF4F74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6872B3-DE42-2C4A-ADA7-5B2379D7EC3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0159000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423988D-7ED3-3D48-AC32-364A07244D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38795D-0D20-4C49-BE12-FDA5D63249BF}" type="datetimeFigureOut">
              <a:rPr lang="en-GB" smtClean="0"/>
              <a:t>27/01/2022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44C7A9A-6528-5B45-BB07-1E461E0675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1C42ACB-9BA0-534E-917A-435821AA84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6872B3-DE42-2C4A-ADA7-5B2379D7EC3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0677560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5C081E-7344-E340-B474-13F36A6282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A9690D-1A10-3145-9AD0-D96091921E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3E5E461-0BDF-2C46-9E48-7D4F423CCAC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38A940E-1F97-D347-8023-3DB939BDEE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38795D-0D20-4C49-BE12-FDA5D63249BF}" type="datetimeFigureOut">
              <a:rPr lang="en-GB" smtClean="0"/>
              <a:t>27/01/2022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4E90843-F1FC-AD40-AB2B-1762CEDB98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2894E6E-09C5-5F40-9DC5-43C1E90882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6872B3-DE42-2C4A-ADA7-5B2379D7EC3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795611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1961E5-3886-F240-91FD-16644523A4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08C5CB-4A1D-534B-9304-889FF6F9C03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84A76BF-8874-094B-99DD-5A243E4C9D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CB1C1A-54BE-DD4C-932B-6E2F874FA2ED}" type="datetimeFigureOut">
              <a:rPr lang="en-GB" smtClean="0"/>
              <a:t>27/01/2022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91C98E5-1FBD-5C4E-9A39-509A28FDEB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C215D87-E5FE-B243-8A25-038B585EF2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81101-E21B-D048-9D6F-D830BFF5E97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4265518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498B13-737C-DA41-8024-27FFC2BF1B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7D01935-638C-B743-AE22-6FB78C8C667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B175500-CBB8-694F-A462-087520B7DF2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CA3B777-686A-A743-B1F5-ADA40B3BEC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38795D-0D20-4C49-BE12-FDA5D63249BF}" type="datetimeFigureOut">
              <a:rPr lang="en-GB" smtClean="0"/>
              <a:t>27/01/2022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266A42C-AE70-B346-8EDD-8C699BEAB4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08E6D98-ACB2-3044-AB39-9B7AF96EB9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6872B3-DE42-2C4A-ADA7-5B2379D7EC3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046710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A29B1D-FA08-6041-88D8-5F5C1BA993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C6E3A3A-633B-ED40-AE09-9A14585207A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C167FE6-4087-9A48-AFF7-9D84CCA861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38795D-0D20-4C49-BE12-FDA5D63249BF}" type="datetimeFigureOut">
              <a:rPr lang="en-GB" smtClean="0"/>
              <a:t>27/01/2022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CA501AF-52F4-7646-A4BB-DA42D973B6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2BA3E9A-CA39-2544-BB92-436202F469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6872B3-DE42-2C4A-ADA7-5B2379D7EC3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9085504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33539F3-5BA4-5744-ADC1-72A2F0E22FE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2A66A6F-8598-2C46-94E5-386C189CDAB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565A8B9-D2F9-9844-BDDA-FD774D47B6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38795D-0D20-4C49-BE12-FDA5D63249BF}" type="datetimeFigureOut">
              <a:rPr lang="en-GB" smtClean="0"/>
              <a:t>27/01/2022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63F8ECF-1A20-1A4B-9B20-870382E774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03C2803-0D3C-E641-8140-770EC1AF9A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6872B3-DE42-2C4A-ADA7-5B2379D7EC3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048761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70955E-784C-2546-B163-1FA4B2C7A7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8F93FF8-18B5-4A45-9CA6-C600C9423CD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AB250A8-82F7-9E48-82C7-252E7F57E1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CB1C1A-54BE-DD4C-932B-6E2F874FA2ED}" type="datetimeFigureOut">
              <a:rPr lang="en-GB" smtClean="0"/>
              <a:t>27/01/2022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08E9EF1-A1BD-8D49-AC34-D6C9BF4179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6B36D49-B1C6-FD40-8B03-021814E16D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81101-E21B-D048-9D6F-D830BFF5E97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01786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7F6BC6-579F-B34D-B52D-FD119B5FAE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2667BD-55E1-1A4D-9137-7C462E929DD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29E3235-496B-B940-816C-EC387EA14A3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6A2BC92-6B3E-0045-9E91-655EA7BB06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CB1C1A-54BE-DD4C-932B-6E2F874FA2ED}" type="datetimeFigureOut">
              <a:rPr lang="en-GB" smtClean="0"/>
              <a:t>27/01/2022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488173A-8035-214E-B248-0160B692D6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05B48E0-AB5C-EF41-A444-5E0097B034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81101-E21B-D048-9D6F-D830BFF5E97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809990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94ADFA-D45E-C146-B032-37946BB9D8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3BEA7F7-F4E6-2E42-8B18-2A7EDE80F25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7699457-516F-2B44-AF15-C8824624FEF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30E8D54-73D7-F141-8E60-D21771DD7CD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DF8419A-FCEC-FF41-A26E-4640883BC80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37CB9BE-A0A7-F541-9AEB-43A7F1B1BD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CB1C1A-54BE-DD4C-932B-6E2F874FA2ED}" type="datetimeFigureOut">
              <a:rPr lang="en-GB" smtClean="0"/>
              <a:t>27/01/2022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395315B-95A3-3D4A-A7B8-701119F060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0C54168-40ED-6849-BB65-BE8769AC65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81101-E21B-D048-9D6F-D830BFF5E97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166332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63DE7A-8749-0149-B12C-6F5881BACC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40DD566-7214-944C-9C6F-08F53B148E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CB1C1A-54BE-DD4C-932B-6E2F874FA2ED}" type="datetimeFigureOut">
              <a:rPr lang="en-GB" smtClean="0"/>
              <a:t>27/01/2022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5F5F3B1-115E-4847-B8D2-7E1070BBEF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43885BE-364B-F44C-B0D8-A64E9126F0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81101-E21B-D048-9D6F-D830BFF5E97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530562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439F20F-7627-1946-B020-70E31A2A42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CB1C1A-54BE-DD4C-932B-6E2F874FA2ED}" type="datetimeFigureOut">
              <a:rPr lang="en-GB" smtClean="0"/>
              <a:t>27/01/2022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2D1A395-243E-FB4B-8526-DB32E8E085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DEAF42A-EA92-0445-8102-18EA292CB0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81101-E21B-D048-9D6F-D830BFF5E97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475875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BE38DF-692F-E041-9E00-3CEB77F201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B09670-0BBE-0D49-95EE-CF5D5708CC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A038FBD-864E-494C-8B8A-76B05A30295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EAA87C5-839F-BC42-BE19-4DD60F9F46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CB1C1A-54BE-DD4C-932B-6E2F874FA2ED}" type="datetimeFigureOut">
              <a:rPr lang="en-GB" smtClean="0"/>
              <a:t>27/01/2022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15BCEF3-3490-6948-ABC2-728D714C3E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7FD1726-823F-6343-A90E-F16C641E31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81101-E21B-D048-9D6F-D830BFF5E97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004598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44B9C3-620B-BB4F-8441-598341AFC4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5B69C8A-376C-1B4E-9749-FBC65656604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D307490-F927-5040-B216-492CFBE87A6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97DAEDA-4234-A948-A5D3-1934BF154C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CB1C1A-54BE-DD4C-932B-6E2F874FA2ED}" type="datetimeFigureOut">
              <a:rPr lang="en-GB" smtClean="0"/>
              <a:t>27/01/2022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60EF2AB-C488-2540-A944-AF5F423B68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1D3FBE7-151A-5B41-96E4-1F61709604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81101-E21B-D048-9D6F-D830BFF5E97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829433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805ED30-7036-7B40-9DF0-B35633448A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0F38B24-6C29-D84D-B736-AD92FDB0603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3D28D65-2B7B-0E4B-AE51-9218A507E54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CB1C1A-54BE-DD4C-932B-6E2F874FA2ED}" type="datetimeFigureOut">
              <a:rPr lang="en-GB" smtClean="0"/>
              <a:t>27/01/2022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3E2DE2E-2E0F-7149-A373-89BE81C5635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E54C42E-4D20-C34D-8C84-712684A44B6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081101-E21B-D048-9D6F-D830BFF5E97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441210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B59DEAC-F451-5947-A8FB-D0EB8B94DB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4232217-0394-FE4E-B0E4-DDC0CE1FABA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FEEDA50-A67A-1F47-9849-9E0AC4EB0E2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38795D-0D20-4C49-BE12-FDA5D63249BF}" type="datetimeFigureOut">
              <a:rPr lang="en-GB" smtClean="0"/>
              <a:t>27/01/2022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A96BB5C-36E5-F441-B4D0-460E504B0FC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5806EEB-6D19-6343-8A6E-BA76258BDD1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6872B3-DE42-2C4A-ADA7-5B2379D7EC3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895400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8RVoPZPKxLY?feature=oembed" TargetMode="External"/><Relationship Id="rId4" Type="http://schemas.openxmlformats.org/officeDocument/2006/relationships/hyperlink" Target="https://www.youtube.com/watch?v=8RVoPZPKxLY" TargetMode="Externa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openxmlformats.org/officeDocument/2006/relationships/image" Target="../media/image22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6TLe4J7Dvd0?start=173&amp;feature=oembed" TargetMode="External"/><Relationship Id="rId4" Type="http://schemas.openxmlformats.org/officeDocument/2006/relationships/hyperlink" Target="https://www.youtube.com/watch?time_continue=180&amp;v=6TLe4J7Dvd0&amp;feature=emb_logo" TargetMode="Externa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7FoRt7jkvCU?feature=oembed" TargetMode="External"/><Relationship Id="rId4" Type="http://schemas.openxmlformats.org/officeDocument/2006/relationships/hyperlink" Target="https://www.youtube.com/watch?v=7FoRt7jkvCU&amp;feature=emb_logo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gif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4" name="Rectangle 73">
            <a:extLst>
              <a:ext uri="{FF2B5EF4-FFF2-40B4-BE49-F238E27FC236}">
                <a16:creationId xmlns:a16="http://schemas.microsoft.com/office/drawing/2014/main" id="{9B7AD9F6-8CE7-4299-8FC6-328F4DCD3F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D90C42F-9AFF-8045-AB11-114C33D876B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90338" y="640080"/>
            <a:ext cx="3734014" cy="3566160"/>
          </a:xfrm>
        </p:spPr>
        <p:txBody>
          <a:bodyPr anchor="b">
            <a:normAutofit/>
          </a:bodyPr>
          <a:lstStyle/>
          <a:p>
            <a:pPr algn="l"/>
            <a:r>
              <a:rPr lang="en-GB" sz="4000" b="1" dirty="0"/>
              <a:t>How does life differ for Palestinians and Israelis inside Israel? </a:t>
            </a:r>
            <a:endParaRPr lang="en-GB" sz="40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B07C2FD-538B-3F4F-A53A-A9011C5695A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90339" y="4636008"/>
            <a:ext cx="3734014" cy="1572768"/>
          </a:xfrm>
        </p:spPr>
        <p:txBody>
          <a:bodyPr>
            <a:normAutofit/>
          </a:bodyPr>
          <a:lstStyle/>
          <a:p>
            <a:pPr algn="l"/>
            <a:r>
              <a:rPr lang="en-GB" sz="3200" dirty="0"/>
              <a:t>Lesson 18</a:t>
            </a:r>
          </a:p>
          <a:p>
            <a:pPr algn="l"/>
            <a:endParaRPr lang="en-GB" sz="3200" dirty="0"/>
          </a:p>
        </p:txBody>
      </p:sp>
      <p:sp>
        <p:nvSpPr>
          <p:cNvPr id="76" name="sketchy line">
            <a:extLst>
              <a:ext uri="{FF2B5EF4-FFF2-40B4-BE49-F238E27FC236}">
                <a16:creationId xmlns:a16="http://schemas.microsoft.com/office/drawing/2014/main" id="{F49775AF-8896-43EE-92C6-83497D6DC5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90338" y="4409267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4324B09-9DAD-7341-BAE8-179B5A3A7B7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75160385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0CF4B190-8EB2-0247-8D4E-80C16FA85C87}"/>
              </a:ext>
            </a:extLst>
          </p:cNvPr>
          <p:cNvSpPr txBox="1"/>
          <p:nvPr/>
        </p:nvSpPr>
        <p:spPr>
          <a:xfrm>
            <a:off x="589921" y="1519221"/>
            <a:ext cx="4335267" cy="523220"/>
          </a:xfrm>
          <a:prstGeom prst="rect">
            <a:avLst/>
          </a:prstGeom>
          <a:solidFill>
            <a:schemeClr val="bg2"/>
          </a:solidFill>
          <a:ln w="38100">
            <a:solidFill>
              <a:schemeClr val="accent5"/>
            </a:solidFill>
            <a:prstDash val="lgDash"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9 million</a:t>
            </a: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4C143637-5F9F-B546-A546-C49366DA2322}"/>
              </a:ext>
            </a:extLst>
          </p:cNvPr>
          <p:cNvCxnSpPr>
            <a:cxnSpLocks/>
            <a:stCxn id="30" idx="3"/>
            <a:endCxn id="15" idx="1"/>
          </p:cNvCxnSpPr>
          <p:nvPr/>
        </p:nvCxnSpPr>
        <p:spPr>
          <a:xfrm flipV="1">
            <a:off x="4937160" y="2886549"/>
            <a:ext cx="1158840" cy="1061717"/>
          </a:xfrm>
          <a:prstGeom prst="straightConnector1">
            <a:avLst/>
          </a:prstGeom>
          <a:ln w="5715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>
            <a:extLst>
              <a:ext uri="{FF2B5EF4-FFF2-40B4-BE49-F238E27FC236}">
                <a16:creationId xmlns:a16="http://schemas.microsoft.com/office/drawing/2014/main" id="{842CA24D-6CB7-DC40-8CE0-039CDF589C60}"/>
              </a:ext>
            </a:extLst>
          </p:cNvPr>
          <p:cNvSpPr txBox="1"/>
          <p:nvPr/>
        </p:nvSpPr>
        <p:spPr>
          <a:xfrm>
            <a:off x="610759" y="3686656"/>
            <a:ext cx="4326401" cy="523220"/>
          </a:xfrm>
          <a:prstGeom prst="rect">
            <a:avLst/>
          </a:prstGeom>
          <a:solidFill>
            <a:schemeClr val="bg2"/>
          </a:solidFill>
          <a:ln w="38100">
            <a:solidFill>
              <a:schemeClr val="accent5"/>
            </a:solidFill>
            <a:prstDash val="lgDash"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1.8 million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7F1A0135-3734-A94D-AE25-F91D1D38C3B1}"/>
              </a:ext>
            </a:extLst>
          </p:cNvPr>
          <p:cNvSpPr txBox="1"/>
          <p:nvPr/>
        </p:nvSpPr>
        <p:spPr>
          <a:xfrm>
            <a:off x="598788" y="2612541"/>
            <a:ext cx="4326400" cy="523220"/>
          </a:xfrm>
          <a:prstGeom prst="rect">
            <a:avLst/>
          </a:prstGeom>
          <a:solidFill>
            <a:schemeClr val="bg2"/>
          </a:solidFill>
          <a:ln w="38100">
            <a:solidFill>
              <a:schemeClr val="accent5"/>
            </a:solidFill>
            <a:prstDash val="lgDash"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7.2 million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07D7147-7D4D-FD4A-B541-232E3D54A4B4}"/>
              </a:ext>
            </a:extLst>
          </p:cNvPr>
          <p:cNvSpPr txBox="1"/>
          <p:nvPr/>
        </p:nvSpPr>
        <p:spPr>
          <a:xfrm>
            <a:off x="6096000" y="1671097"/>
            <a:ext cx="5734246" cy="523220"/>
          </a:xfrm>
          <a:prstGeom prst="rect">
            <a:avLst/>
          </a:prstGeom>
          <a:solidFill>
            <a:schemeClr val="bg2"/>
          </a:solidFill>
          <a:ln w="38100">
            <a:solidFill>
              <a:schemeClr val="accent5"/>
            </a:solidFill>
            <a:prstDash val="lgDash"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Israelis living in Israel</a:t>
            </a:r>
          </a:p>
        </p:txBody>
      </p: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EB17ED31-BB84-5940-842E-BD9E415C54CB}"/>
              </a:ext>
            </a:extLst>
          </p:cNvPr>
          <p:cNvCxnSpPr>
            <a:cxnSpLocks/>
            <a:endCxn id="16" idx="1"/>
          </p:cNvCxnSpPr>
          <p:nvPr/>
        </p:nvCxnSpPr>
        <p:spPr>
          <a:xfrm flipV="1">
            <a:off x="4925188" y="1932707"/>
            <a:ext cx="1170812" cy="977612"/>
          </a:xfrm>
          <a:prstGeom prst="straightConnector1">
            <a:avLst/>
          </a:prstGeom>
          <a:ln w="5715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>
            <a:extLst>
              <a:ext uri="{FF2B5EF4-FFF2-40B4-BE49-F238E27FC236}">
                <a16:creationId xmlns:a16="http://schemas.microsoft.com/office/drawing/2014/main" id="{36C5DCD2-72EB-5B4D-A179-09D42EDECE1B}"/>
              </a:ext>
            </a:extLst>
          </p:cNvPr>
          <p:cNvSpPr txBox="1"/>
          <p:nvPr/>
        </p:nvSpPr>
        <p:spPr>
          <a:xfrm>
            <a:off x="6096000" y="328589"/>
            <a:ext cx="5734246" cy="954107"/>
          </a:xfrm>
          <a:prstGeom prst="rect">
            <a:avLst/>
          </a:prstGeom>
          <a:solidFill>
            <a:schemeClr val="bg2"/>
          </a:solidFill>
          <a:ln w="38100">
            <a:solidFill>
              <a:schemeClr val="accent5"/>
            </a:solidFill>
            <a:prstDash val="lgDash"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800" b="1" dirty="0">
                <a:solidFill>
                  <a:schemeClr val="accent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 term used to describe Palestinians who live in Israel</a:t>
            </a:r>
            <a:endParaRPr kumimoji="0" lang="en-GB" sz="2800" b="1" i="0" u="none" strike="noStrike" kern="1200" cap="none" spc="0" normalizeH="0" baseline="0" noProof="0" dirty="0">
              <a:ln>
                <a:noFill/>
              </a:ln>
              <a:solidFill>
                <a:schemeClr val="accent6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2AB55973-8B7E-334E-8B19-9D8C0CEB8788}"/>
              </a:ext>
            </a:extLst>
          </p:cNvPr>
          <p:cNvSpPr txBox="1"/>
          <p:nvPr/>
        </p:nvSpPr>
        <p:spPr>
          <a:xfrm>
            <a:off x="6096000" y="3559412"/>
            <a:ext cx="5734246" cy="523220"/>
          </a:xfrm>
          <a:prstGeom prst="rect">
            <a:avLst/>
          </a:prstGeom>
          <a:solidFill>
            <a:schemeClr val="bg2"/>
          </a:solidFill>
          <a:ln w="38100">
            <a:solidFill>
              <a:schemeClr val="accent5"/>
            </a:solidFill>
            <a:prstDash val="lgDash"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800" b="1" dirty="0">
                <a:solidFill>
                  <a:schemeClr val="accent6"/>
                </a:solidFill>
                <a:latin typeface="Calibri" panose="020F0502020204030204"/>
              </a:rPr>
              <a:t>The population of Israel</a:t>
            </a:r>
            <a:endParaRPr kumimoji="0" lang="en-GB" sz="2800" b="1" i="0" u="none" strike="noStrike" kern="1200" cap="none" spc="0" normalizeH="0" baseline="0" noProof="0" dirty="0">
              <a:ln>
                <a:noFill/>
              </a:ln>
              <a:solidFill>
                <a:schemeClr val="accent6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578717E1-BA03-E941-8EC5-9A7224867933}"/>
              </a:ext>
            </a:extLst>
          </p:cNvPr>
          <p:cNvSpPr txBox="1"/>
          <p:nvPr/>
        </p:nvSpPr>
        <p:spPr>
          <a:xfrm>
            <a:off x="215028" y="241948"/>
            <a:ext cx="5492442" cy="1015663"/>
          </a:xfrm>
          <a:prstGeom prst="rect">
            <a:avLst/>
          </a:prstGeom>
          <a:solidFill>
            <a:schemeClr val="bg1"/>
          </a:solidFill>
          <a:ln w="38100">
            <a:solidFill>
              <a:schemeClr val="bg2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000" b="1" i="0" u="none" strike="noStrike" kern="1200" cap="none" spc="0" normalizeH="0" baseline="0" noProof="0" dirty="0">
                <a:ln>
                  <a:noFill/>
                </a:ln>
                <a:solidFill>
                  <a:srgbClr val="242852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18d. Can you match </a:t>
            </a:r>
            <a:r>
              <a:rPr kumimoji="0" lang="en-GB" sz="3000" b="1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green</a:t>
            </a:r>
            <a:r>
              <a:rPr kumimoji="0" lang="en-GB" sz="3000" b="1" i="0" u="none" strike="noStrike" kern="1200" cap="none" spc="0" normalizeH="0" baseline="0" noProof="0" dirty="0">
                <a:ln>
                  <a:noFill/>
                </a:ln>
                <a:solidFill>
                  <a:srgbClr val="242852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with </a:t>
            </a:r>
            <a:r>
              <a:rPr kumimoji="0" lang="en-GB" sz="3000" b="1" i="0" u="none" strike="noStrike" kern="1200" cap="none" spc="0" normalizeH="0" baseline="0" noProof="0" dirty="0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blue</a:t>
            </a:r>
            <a:r>
              <a:rPr kumimoji="0" lang="en-GB" sz="3000" b="1" i="0" u="none" strike="noStrike" kern="1200" cap="none" spc="0" normalizeH="0" baseline="0" noProof="0" dirty="0">
                <a:ln>
                  <a:noFill/>
                </a:ln>
                <a:solidFill>
                  <a:srgbClr val="242852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?</a:t>
            </a:r>
            <a:endParaRPr kumimoji="0" lang="en-GB" sz="3000" b="1" i="0" u="none" strike="noStrike" kern="1200" cap="none" spc="0" normalizeH="0" baseline="0" noProof="0" dirty="0">
              <a:ln>
                <a:noFill/>
              </a:ln>
              <a:solidFill>
                <a:srgbClr val="AD84C6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9FC8546-0A55-8648-870C-7472C913A9AE}"/>
              </a:ext>
            </a:extLst>
          </p:cNvPr>
          <p:cNvSpPr txBox="1"/>
          <p:nvPr/>
        </p:nvSpPr>
        <p:spPr>
          <a:xfrm>
            <a:off x="610758" y="5871474"/>
            <a:ext cx="4326401" cy="523220"/>
          </a:xfrm>
          <a:prstGeom prst="rect">
            <a:avLst/>
          </a:prstGeom>
          <a:solidFill>
            <a:schemeClr val="bg2"/>
          </a:solidFill>
          <a:ln w="38100">
            <a:solidFill>
              <a:schemeClr val="accent5"/>
            </a:solidFill>
            <a:prstDash val="lgDash"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“Israeli Arab”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BC3A459-85A1-5346-A881-DA8E86DE5560}"/>
              </a:ext>
            </a:extLst>
          </p:cNvPr>
          <p:cNvSpPr txBox="1"/>
          <p:nvPr/>
        </p:nvSpPr>
        <p:spPr>
          <a:xfrm>
            <a:off x="610758" y="4767124"/>
            <a:ext cx="4326401" cy="523220"/>
          </a:xfrm>
          <a:prstGeom prst="rect">
            <a:avLst/>
          </a:prstGeom>
          <a:solidFill>
            <a:schemeClr val="bg2"/>
          </a:solidFill>
          <a:ln w="38100">
            <a:solidFill>
              <a:schemeClr val="accent5"/>
            </a:solidFill>
            <a:prstDash val="lgDash"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Nakba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0DC3FB5-0C89-0041-B288-F93C9E4877A6}"/>
              </a:ext>
            </a:extLst>
          </p:cNvPr>
          <p:cNvSpPr txBox="1"/>
          <p:nvPr/>
        </p:nvSpPr>
        <p:spPr>
          <a:xfrm>
            <a:off x="6096000" y="2624939"/>
            <a:ext cx="5734246" cy="523220"/>
          </a:xfrm>
          <a:prstGeom prst="rect">
            <a:avLst/>
          </a:prstGeom>
          <a:solidFill>
            <a:schemeClr val="bg2"/>
          </a:solidFill>
          <a:ln w="38100">
            <a:solidFill>
              <a:schemeClr val="accent5"/>
            </a:solidFill>
            <a:prstDash val="lgDash"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Palestinians living in Israel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22CEE820-B10B-724C-B1D6-BA3ED0D97DAA}"/>
              </a:ext>
            </a:extLst>
          </p:cNvPr>
          <p:cNvSpPr txBox="1"/>
          <p:nvPr/>
        </p:nvSpPr>
        <p:spPr>
          <a:xfrm>
            <a:off x="6096000" y="4372333"/>
            <a:ext cx="5734246" cy="2246769"/>
          </a:xfrm>
          <a:prstGeom prst="rect">
            <a:avLst/>
          </a:prstGeom>
          <a:solidFill>
            <a:schemeClr val="bg2"/>
          </a:solidFill>
          <a:ln w="38100">
            <a:solidFill>
              <a:schemeClr val="accent5"/>
            </a:solidFill>
            <a:prstDash val="lgDash"/>
          </a:ln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GB" sz="2800" b="1" dirty="0">
                <a:solidFill>
                  <a:schemeClr val="accent6"/>
                </a:solidFill>
              </a:rPr>
              <a:t>Arabic for “catastrophe”, when 750,000 Palestinians (half of the Palestinian population) were forced to leave their homes and became refugees in 1948 </a:t>
            </a:r>
            <a:endParaRPr kumimoji="0" lang="en-GB" sz="2800" b="1" i="0" u="none" strike="noStrike" kern="1200" cap="none" spc="0" normalizeH="0" baseline="0" noProof="0" dirty="0">
              <a:ln>
                <a:noFill/>
              </a:ln>
              <a:solidFill>
                <a:schemeClr val="accent6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56BF4075-9C90-EA41-95B3-A75EB96BE6D4}"/>
              </a:ext>
            </a:extLst>
          </p:cNvPr>
          <p:cNvCxnSpPr>
            <a:cxnSpLocks/>
            <a:endCxn id="23" idx="1"/>
          </p:cNvCxnSpPr>
          <p:nvPr/>
        </p:nvCxnSpPr>
        <p:spPr>
          <a:xfrm>
            <a:off x="4937159" y="1729600"/>
            <a:ext cx="1158841" cy="2091422"/>
          </a:xfrm>
          <a:prstGeom prst="straightConnector1">
            <a:avLst/>
          </a:prstGeom>
          <a:ln w="5715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7C3A9045-9D78-5B4A-98E2-E739E8D1E26A}"/>
              </a:ext>
            </a:extLst>
          </p:cNvPr>
          <p:cNvCxnSpPr>
            <a:cxnSpLocks/>
            <a:endCxn id="17" idx="1"/>
          </p:cNvCxnSpPr>
          <p:nvPr/>
        </p:nvCxnSpPr>
        <p:spPr>
          <a:xfrm>
            <a:off x="4960126" y="5014247"/>
            <a:ext cx="1135874" cy="481471"/>
          </a:xfrm>
          <a:prstGeom prst="straightConnector1">
            <a:avLst/>
          </a:prstGeom>
          <a:ln w="5715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49ED768A-E4A4-C248-95D1-AD52D3D3E9C4}"/>
              </a:ext>
            </a:extLst>
          </p:cNvPr>
          <p:cNvCxnSpPr>
            <a:cxnSpLocks/>
            <a:endCxn id="22" idx="1"/>
          </p:cNvCxnSpPr>
          <p:nvPr/>
        </p:nvCxnSpPr>
        <p:spPr>
          <a:xfrm flipV="1">
            <a:off x="4960126" y="805643"/>
            <a:ext cx="1135874" cy="5329198"/>
          </a:xfrm>
          <a:prstGeom prst="straightConnector1">
            <a:avLst/>
          </a:prstGeom>
          <a:ln w="5715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460853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167271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48599F7-5871-7048-A281-8C840B3F94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4654" y="775450"/>
            <a:ext cx="3200400" cy="3439570"/>
          </a:xfrm>
        </p:spPr>
        <p:txBody>
          <a:bodyPr>
            <a:normAutofit/>
          </a:bodyPr>
          <a:lstStyle/>
          <a:p>
            <a:r>
              <a:rPr lang="en-GB" sz="3600" b="1" dirty="0">
                <a:solidFill>
                  <a:srgbClr val="FFFFFF"/>
                </a:solidFill>
              </a:rPr>
              <a:t>Discuss in pairs: </a:t>
            </a:r>
            <a:br>
              <a:rPr lang="en-GB" sz="3600" b="1" dirty="0">
                <a:solidFill>
                  <a:srgbClr val="FFFFFF"/>
                </a:solidFill>
              </a:rPr>
            </a:br>
            <a:r>
              <a:rPr lang="en-GB" sz="3600" b="1" i="1" dirty="0">
                <a:solidFill>
                  <a:srgbClr val="FFFFFF"/>
                </a:solidFill>
              </a:rPr>
              <a:t>what can you remember about the Nakba?</a:t>
            </a: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9DBE1F-9D32-3741-8869-8B81CD8016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47308" y="591344"/>
            <a:ext cx="6906491" cy="5585619"/>
          </a:xfrm>
        </p:spPr>
        <p:txBody>
          <a:bodyPr anchor="ctr">
            <a:normAutofit/>
          </a:bodyPr>
          <a:lstStyle/>
          <a:p>
            <a:pPr lvl="1"/>
            <a:r>
              <a:rPr lang="en-GB" dirty="0"/>
              <a:t>The Nakba was an example of </a:t>
            </a:r>
            <a:r>
              <a:rPr lang="en-GB" b="1" dirty="0">
                <a:solidFill>
                  <a:srgbClr val="43C1A3"/>
                </a:solidFill>
              </a:rPr>
              <a:t>ethnic cleansing</a:t>
            </a:r>
            <a:r>
              <a:rPr lang="en-GB" dirty="0"/>
              <a:t>: the systematic forced removal of an ethnic, racial or religious group (the Palestinians) from a particular area (Palestine)</a:t>
            </a:r>
          </a:p>
          <a:p>
            <a:pPr lvl="1"/>
            <a:r>
              <a:rPr lang="en-GB" dirty="0"/>
              <a:t>It involved </a:t>
            </a:r>
            <a:r>
              <a:rPr lang="en-GB" b="1" dirty="0">
                <a:solidFill>
                  <a:srgbClr val="43C1A3"/>
                </a:solidFill>
              </a:rPr>
              <a:t>large-scale attacks </a:t>
            </a:r>
            <a:r>
              <a:rPr lang="en-GB" dirty="0"/>
              <a:t>aimed at </a:t>
            </a:r>
            <a:r>
              <a:rPr lang="en-GB" b="1" dirty="0">
                <a:solidFill>
                  <a:srgbClr val="43C1A3"/>
                </a:solidFill>
              </a:rPr>
              <a:t>expelling Palestinians</a:t>
            </a:r>
            <a:r>
              <a:rPr lang="en-GB" b="1" dirty="0"/>
              <a:t> </a:t>
            </a:r>
            <a:r>
              <a:rPr lang="en-GB" dirty="0"/>
              <a:t>from their towns and villages to build a future Jewish state</a:t>
            </a:r>
          </a:p>
          <a:p>
            <a:pPr lvl="1"/>
            <a:r>
              <a:rPr lang="en-GB" b="1" dirty="0">
                <a:solidFill>
                  <a:srgbClr val="43C1A3"/>
                </a:solidFill>
              </a:rPr>
              <a:t>530</a:t>
            </a:r>
            <a:r>
              <a:rPr lang="en-GB" dirty="0"/>
              <a:t> Palestinian villages and cities were destroyed</a:t>
            </a:r>
          </a:p>
          <a:p>
            <a:pPr lvl="1"/>
            <a:r>
              <a:rPr lang="en-GB" b="1" dirty="0">
                <a:solidFill>
                  <a:srgbClr val="43C1A3"/>
                </a:solidFill>
              </a:rPr>
              <a:t>15,000</a:t>
            </a:r>
            <a:r>
              <a:rPr lang="en-GB" dirty="0"/>
              <a:t> Palestinians were killed in a series of mass atrocities, including </a:t>
            </a:r>
            <a:r>
              <a:rPr lang="en-GB" b="1" dirty="0">
                <a:solidFill>
                  <a:srgbClr val="43C1A3"/>
                </a:solidFill>
              </a:rPr>
              <a:t>over 70 massacres</a:t>
            </a:r>
            <a:endParaRPr lang="en-GB" b="1" dirty="0">
              <a:solidFill>
                <a:srgbClr val="43C1A3"/>
              </a:solidFill>
              <a:highlight>
                <a:srgbClr val="FFFF00"/>
              </a:highlight>
            </a:endParaRPr>
          </a:p>
          <a:p>
            <a:pPr lvl="1"/>
            <a:r>
              <a:rPr lang="en-GB" b="1" dirty="0">
                <a:solidFill>
                  <a:srgbClr val="43C1A3"/>
                </a:solidFill>
              </a:rPr>
              <a:t>750,000</a:t>
            </a:r>
            <a:r>
              <a:rPr lang="en-GB" b="1" dirty="0"/>
              <a:t> </a:t>
            </a:r>
            <a:r>
              <a:rPr lang="en-GB" dirty="0"/>
              <a:t>Palestinians (half of the Palestinian population) were forced to leave their homes and became </a:t>
            </a:r>
            <a:r>
              <a:rPr lang="en-GB" b="1" dirty="0">
                <a:solidFill>
                  <a:srgbClr val="43C1A3"/>
                </a:solidFill>
              </a:rPr>
              <a:t>refugees</a:t>
            </a:r>
          </a:p>
          <a:p>
            <a:pPr lvl="1"/>
            <a:endParaRPr lang="en-GB" dirty="0"/>
          </a:p>
          <a:p>
            <a:endParaRPr lang="en-GB" dirty="0"/>
          </a:p>
        </p:txBody>
      </p:sp>
      <p:pic>
        <p:nvPicPr>
          <p:cNvPr id="7" name="Picture 2" descr="73 Years of Ongoing Nakba, Palestinians Continue to be Steadfast against  Israel&amp;#39;s Settler-Colonial and Apartheid Regime">
            <a:extLst>
              <a:ext uri="{FF2B5EF4-FFF2-40B4-BE49-F238E27FC236}">
                <a16:creationId xmlns:a16="http://schemas.microsoft.com/office/drawing/2014/main" id="{A141D191-79E9-9349-9D7D-D6B678C5BC5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79422" y="3838037"/>
            <a:ext cx="2489835" cy="21458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695072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3A12F3-B802-1F44-B9F6-4337DECFD7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6365" y="305118"/>
            <a:ext cx="10515600" cy="710974"/>
          </a:xfrm>
        </p:spPr>
        <p:txBody>
          <a:bodyPr>
            <a:normAutofit/>
          </a:bodyPr>
          <a:lstStyle/>
          <a:p>
            <a:r>
              <a:rPr lang="en-GB" sz="3600" dirty="0">
                <a:solidFill>
                  <a:schemeClr val="accent2"/>
                </a:solidFill>
              </a:rPr>
              <a:t>18e. Palestinians in Israel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3FE6C31-58D2-504D-9204-BFC41EEC8F1C}"/>
              </a:ext>
            </a:extLst>
          </p:cNvPr>
          <p:cNvSpPr txBox="1"/>
          <p:nvPr/>
        </p:nvSpPr>
        <p:spPr>
          <a:xfrm>
            <a:off x="176365" y="965692"/>
            <a:ext cx="786947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solidFill>
                  <a:schemeClr val="accent2"/>
                </a:solidFill>
              </a:rPr>
              <a:t>Use the information below to create a spider diagram of </a:t>
            </a:r>
            <a:r>
              <a:rPr lang="en-GB" sz="2000" b="1" dirty="0">
                <a:solidFill>
                  <a:schemeClr val="accent2"/>
                </a:solidFill>
              </a:rPr>
              <a:t>life for Palestinians in Israel. </a:t>
            </a:r>
            <a:r>
              <a:rPr lang="en-GB" sz="2000" dirty="0">
                <a:solidFill>
                  <a:schemeClr val="accent2"/>
                </a:solidFill>
              </a:rPr>
              <a:t>Consider grouping the information into themes, for example ‘legal’, ‘economic’ &amp; ‘social’ aspects of life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A1F60136-B570-9D4E-9699-E1D8C78D35E2}"/>
              </a:ext>
            </a:extLst>
          </p:cNvPr>
          <p:cNvSpPr/>
          <p:nvPr/>
        </p:nvSpPr>
        <p:spPr>
          <a:xfrm>
            <a:off x="229353" y="2330610"/>
            <a:ext cx="11733294" cy="3785652"/>
          </a:xfrm>
          <a:custGeom>
            <a:avLst/>
            <a:gdLst>
              <a:gd name="connsiteX0" fmla="*/ 0 w 11733294"/>
              <a:gd name="connsiteY0" fmla="*/ 0 h 3785652"/>
              <a:gd name="connsiteX1" fmla="*/ 703998 w 11733294"/>
              <a:gd name="connsiteY1" fmla="*/ 0 h 3785652"/>
              <a:gd name="connsiteX2" fmla="*/ 1290662 w 11733294"/>
              <a:gd name="connsiteY2" fmla="*/ 0 h 3785652"/>
              <a:gd name="connsiteX3" fmla="*/ 1877327 w 11733294"/>
              <a:gd name="connsiteY3" fmla="*/ 0 h 3785652"/>
              <a:gd name="connsiteX4" fmla="*/ 2463992 w 11733294"/>
              <a:gd name="connsiteY4" fmla="*/ 0 h 3785652"/>
              <a:gd name="connsiteX5" fmla="*/ 2698658 w 11733294"/>
              <a:gd name="connsiteY5" fmla="*/ 0 h 3785652"/>
              <a:gd name="connsiteX6" fmla="*/ 3402655 w 11733294"/>
              <a:gd name="connsiteY6" fmla="*/ 0 h 3785652"/>
              <a:gd name="connsiteX7" fmla="*/ 3637321 w 11733294"/>
              <a:gd name="connsiteY7" fmla="*/ 0 h 3785652"/>
              <a:gd name="connsiteX8" fmla="*/ 4223986 w 11733294"/>
              <a:gd name="connsiteY8" fmla="*/ 0 h 3785652"/>
              <a:gd name="connsiteX9" fmla="*/ 5045316 w 11733294"/>
              <a:gd name="connsiteY9" fmla="*/ 0 h 3785652"/>
              <a:gd name="connsiteX10" fmla="*/ 5866647 w 11733294"/>
              <a:gd name="connsiteY10" fmla="*/ 0 h 3785652"/>
              <a:gd name="connsiteX11" fmla="*/ 6570645 w 11733294"/>
              <a:gd name="connsiteY11" fmla="*/ 0 h 3785652"/>
              <a:gd name="connsiteX12" fmla="*/ 7039976 w 11733294"/>
              <a:gd name="connsiteY12" fmla="*/ 0 h 3785652"/>
              <a:gd name="connsiteX13" fmla="*/ 7274642 w 11733294"/>
              <a:gd name="connsiteY13" fmla="*/ 0 h 3785652"/>
              <a:gd name="connsiteX14" fmla="*/ 7743974 w 11733294"/>
              <a:gd name="connsiteY14" fmla="*/ 0 h 3785652"/>
              <a:gd name="connsiteX15" fmla="*/ 8447972 w 11733294"/>
              <a:gd name="connsiteY15" fmla="*/ 0 h 3785652"/>
              <a:gd name="connsiteX16" fmla="*/ 9269302 w 11733294"/>
              <a:gd name="connsiteY16" fmla="*/ 0 h 3785652"/>
              <a:gd name="connsiteX17" fmla="*/ 9503968 w 11733294"/>
              <a:gd name="connsiteY17" fmla="*/ 0 h 3785652"/>
              <a:gd name="connsiteX18" fmla="*/ 9738634 w 11733294"/>
              <a:gd name="connsiteY18" fmla="*/ 0 h 3785652"/>
              <a:gd name="connsiteX19" fmla="*/ 10559965 w 11733294"/>
              <a:gd name="connsiteY19" fmla="*/ 0 h 3785652"/>
              <a:gd name="connsiteX20" fmla="*/ 10794630 w 11733294"/>
              <a:gd name="connsiteY20" fmla="*/ 0 h 3785652"/>
              <a:gd name="connsiteX21" fmla="*/ 11733294 w 11733294"/>
              <a:gd name="connsiteY21" fmla="*/ 0 h 3785652"/>
              <a:gd name="connsiteX22" fmla="*/ 11733294 w 11733294"/>
              <a:gd name="connsiteY22" fmla="*/ 465094 h 3785652"/>
              <a:gd name="connsiteX23" fmla="*/ 11733294 w 11733294"/>
              <a:gd name="connsiteY23" fmla="*/ 892332 h 3785652"/>
              <a:gd name="connsiteX24" fmla="*/ 11733294 w 11733294"/>
              <a:gd name="connsiteY24" fmla="*/ 1508853 h 3785652"/>
              <a:gd name="connsiteX25" fmla="*/ 11733294 w 11733294"/>
              <a:gd name="connsiteY25" fmla="*/ 2125373 h 3785652"/>
              <a:gd name="connsiteX26" fmla="*/ 11733294 w 11733294"/>
              <a:gd name="connsiteY26" fmla="*/ 2552611 h 3785652"/>
              <a:gd name="connsiteX27" fmla="*/ 11733294 w 11733294"/>
              <a:gd name="connsiteY27" fmla="*/ 3093418 h 3785652"/>
              <a:gd name="connsiteX28" fmla="*/ 11733294 w 11733294"/>
              <a:gd name="connsiteY28" fmla="*/ 3785652 h 3785652"/>
              <a:gd name="connsiteX29" fmla="*/ 11263962 w 11733294"/>
              <a:gd name="connsiteY29" fmla="*/ 3785652 h 3785652"/>
              <a:gd name="connsiteX30" fmla="*/ 10559965 w 11733294"/>
              <a:gd name="connsiteY30" fmla="*/ 3785652 h 3785652"/>
              <a:gd name="connsiteX31" fmla="*/ 9738634 w 11733294"/>
              <a:gd name="connsiteY31" fmla="*/ 3785652 h 3785652"/>
              <a:gd name="connsiteX32" fmla="*/ 9269302 w 11733294"/>
              <a:gd name="connsiteY32" fmla="*/ 3785652 h 3785652"/>
              <a:gd name="connsiteX33" fmla="*/ 8447972 w 11733294"/>
              <a:gd name="connsiteY33" fmla="*/ 3785652 h 3785652"/>
              <a:gd name="connsiteX34" fmla="*/ 7861307 w 11733294"/>
              <a:gd name="connsiteY34" fmla="*/ 3785652 h 3785652"/>
              <a:gd name="connsiteX35" fmla="*/ 7039976 w 11733294"/>
              <a:gd name="connsiteY35" fmla="*/ 3785652 h 3785652"/>
              <a:gd name="connsiteX36" fmla="*/ 6218646 w 11733294"/>
              <a:gd name="connsiteY36" fmla="*/ 3785652 h 3785652"/>
              <a:gd name="connsiteX37" fmla="*/ 5866647 w 11733294"/>
              <a:gd name="connsiteY37" fmla="*/ 3785652 h 3785652"/>
              <a:gd name="connsiteX38" fmla="*/ 5397315 w 11733294"/>
              <a:gd name="connsiteY38" fmla="*/ 3785652 h 3785652"/>
              <a:gd name="connsiteX39" fmla="*/ 4810651 w 11733294"/>
              <a:gd name="connsiteY39" fmla="*/ 3785652 h 3785652"/>
              <a:gd name="connsiteX40" fmla="*/ 4223986 w 11733294"/>
              <a:gd name="connsiteY40" fmla="*/ 3785652 h 3785652"/>
              <a:gd name="connsiteX41" fmla="*/ 3519988 w 11733294"/>
              <a:gd name="connsiteY41" fmla="*/ 3785652 h 3785652"/>
              <a:gd name="connsiteX42" fmla="*/ 3167989 w 11733294"/>
              <a:gd name="connsiteY42" fmla="*/ 3785652 h 3785652"/>
              <a:gd name="connsiteX43" fmla="*/ 2815991 w 11733294"/>
              <a:gd name="connsiteY43" fmla="*/ 3785652 h 3785652"/>
              <a:gd name="connsiteX44" fmla="*/ 1994660 w 11733294"/>
              <a:gd name="connsiteY44" fmla="*/ 3785652 h 3785652"/>
              <a:gd name="connsiteX45" fmla="*/ 1173329 w 11733294"/>
              <a:gd name="connsiteY45" fmla="*/ 3785652 h 3785652"/>
              <a:gd name="connsiteX46" fmla="*/ 586665 w 11733294"/>
              <a:gd name="connsiteY46" fmla="*/ 3785652 h 3785652"/>
              <a:gd name="connsiteX47" fmla="*/ 0 w 11733294"/>
              <a:gd name="connsiteY47" fmla="*/ 3785652 h 3785652"/>
              <a:gd name="connsiteX48" fmla="*/ 0 w 11733294"/>
              <a:gd name="connsiteY48" fmla="*/ 3358414 h 3785652"/>
              <a:gd name="connsiteX49" fmla="*/ 0 w 11733294"/>
              <a:gd name="connsiteY49" fmla="*/ 2817607 h 3785652"/>
              <a:gd name="connsiteX50" fmla="*/ 0 w 11733294"/>
              <a:gd name="connsiteY50" fmla="*/ 2276799 h 3785652"/>
              <a:gd name="connsiteX51" fmla="*/ 0 w 11733294"/>
              <a:gd name="connsiteY51" fmla="*/ 1773848 h 3785652"/>
              <a:gd name="connsiteX52" fmla="*/ 0 w 11733294"/>
              <a:gd name="connsiteY52" fmla="*/ 1270897 h 3785652"/>
              <a:gd name="connsiteX53" fmla="*/ 0 w 11733294"/>
              <a:gd name="connsiteY53" fmla="*/ 843660 h 3785652"/>
              <a:gd name="connsiteX54" fmla="*/ 0 w 11733294"/>
              <a:gd name="connsiteY54" fmla="*/ 0 h 37856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</a:cxnLst>
            <a:rect l="l" t="t" r="r" b="b"/>
            <a:pathLst>
              <a:path w="11733294" h="3785652" fill="none" extrusionOk="0">
                <a:moveTo>
                  <a:pt x="0" y="0"/>
                </a:moveTo>
                <a:cubicBezTo>
                  <a:pt x="297661" y="-83586"/>
                  <a:pt x="560916" y="73403"/>
                  <a:pt x="703998" y="0"/>
                </a:cubicBezTo>
                <a:cubicBezTo>
                  <a:pt x="847080" y="-73403"/>
                  <a:pt x="1025114" y="26473"/>
                  <a:pt x="1290662" y="0"/>
                </a:cubicBezTo>
                <a:cubicBezTo>
                  <a:pt x="1556210" y="-26473"/>
                  <a:pt x="1704304" y="24332"/>
                  <a:pt x="1877327" y="0"/>
                </a:cubicBezTo>
                <a:cubicBezTo>
                  <a:pt x="2050350" y="-24332"/>
                  <a:pt x="2231569" y="45957"/>
                  <a:pt x="2463992" y="0"/>
                </a:cubicBezTo>
                <a:cubicBezTo>
                  <a:pt x="2696416" y="-45957"/>
                  <a:pt x="2621437" y="25613"/>
                  <a:pt x="2698658" y="0"/>
                </a:cubicBezTo>
                <a:cubicBezTo>
                  <a:pt x="2775879" y="-25613"/>
                  <a:pt x="3155214" y="37382"/>
                  <a:pt x="3402655" y="0"/>
                </a:cubicBezTo>
                <a:cubicBezTo>
                  <a:pt x="3650096" y="-37382"/>
                  <a:pt x="3547230" y="5463"/>
                  <a:pt x="3637321" y="0"/>
                </a:cubicBezTo>
                <a:cubicBezTo>
                  <a:pt x="3727412" y="-5463"/>
                  <a:pt x="4005759" y="61796"/>
                  <a:pt x="4223986" y="0"/>
                </a:cubicBezTo>
                <a:cubicBezTo>
                  <a:pt x="4442213" y="-61796"/>
                  <a:pt x="4742867" y="11234"/>
                  <a:pt x="5045316" y="0"/>
                </a:cubicBezTo>
                <a:cubicBezTo>
                  <a:pt x="5347765" y="-11234"/>
                  <a:pt x="5550297" y="54505"/>
                  <a:pt x="5866647" y="0"/>
                </a:cubicBezTo>
                <a:cubicBezTo>
                  <a:pt x="6182997" y="-54505"/>
                  <a:pt x="6411069" y="21645"/>
                  <a:pt x="6570645" y="0"/>
                </a:cubicBezTo>
                <a:cubicBezTo>
                  <a:pt x="6730221" y="-21645"/>
                  <a:pt x="6858020" y="23015"/>
                  <a:pt x="7039976" y="0"/>
                </a:cubicBezTo>
                <a:cubicBezTo>
                  <a:pt x="7221932" y="-23015"/>
                  <a:pt x="7210549" y="23363"/>
                  <a:pt x="7274642" y="0"/>
                </a:cubicBezTo>
                <a:cubicBezTo>
                  <a:pt x="7338735" y="-23363"/>
                  <a:pt x="7598251" y="32332"/>
                  <a:pt x="7743974" y="0"/>
                </a:cubicBezTo>
                <a:cubicBezTo>
                  <a:pt x="7889697" y="-32332"/>
                  <a:pt x="8111147" y="60097"/>
                  <a:pt x="8447972" y="0"/>
                </a:cubicBezTo>
                <a:cubicBezTo>
                  <a:pt x="8784797" y="-60097"/>
                  <a:pt x="8898268" y="19924"/>
                  <a:pt x="9269302" y="0"/>
                </a:cubicBezTo>
                <a:cubicBezTo>
                  <a:pt x="9640336" y="-19924"/>
                  <a:pt x="9395272" y="23086"/>
                  <a:pt x="9503968" y="0"/>
                </a:cubicBezTo>
                <a:cubicBezTo>
                  <a:pt x="9612664" y="-23086"/>
                  <a:pt x="9633916" y="23604"/>
                  <a:pt x="9738634" y="0"/>
                </a:cubicBezTo>
                <a:cubicBezTo>
                  <a:pt x="9843352" y="-23604"/>
                  <a:pt x="10366402" y="6835"/>
                  <a:pt x="10559965" y="0"/>
                </a:cubicBezTo>
                <a:cubicBezTo>
                  <a:pt x="10753528" y="-6835"/>
                  <a:pt x="10737447" y="11966"/>
                  <a:pt x="10794630" y="0"/>
                </a:cubicBezTo>
                <a:cubicBezTo>
                  <a:pt x="10851813" y="-11966"/>
                  <a:pt x="11381604" y="34533"/>
                  <a:pt x="11733294" y="0"/>
                </a:cubicBezTo>
                <a:cubicBezTo>
                  <a:pt x="11780642" y="114084"/>
                  <a:pt x="11725112" y="315693"/>
                  <a:pt x="11733294" y="465094"/>
                </a:cubicBezTo>
                <a:cubicBezTo>
                  <a:pt x="11741476" y="614495"/>
                  <a:pt x="11719362" y="715094"/>
                  <a:pt x="11733294" y="892332"/>
                </a:cubicBezTo>
                <a:cubicBezTo>
                  <a:pt x="11747226" y="1069570"/>
                  <a:pt x="11701113" y="1234885"/>
                  <a:pt x="11733294" y="1508853"/>
                </a:cubicBezTo>
                <a:cubicBezTo>
                  <a:pt x="11765475" y="1782821"/>
                  <a:pt x="11670097" y="1966897"/>
                  <a:pt x="11733294" y="2125373"/>
                </a:cubicBezTo>
                <a:cubicBezTo>
                  <a:pt x="11796491" y="2283849"/>
                  <a:pt x="11714774" y="2354539"/>
                  <a:pt x="11733294" y="2552611"/>
                </a:cubicBezTo>
                <a:cubicBezTo>
                  <a:pt x="11751814" y="2750683"/>
                  <a:pt x="11702729" y="2904695"/>
                  <a:pt x="11733294" y="3093418"/>
                </a:cubicBezTo>
                <a:cubicBezTo>
                  <a:pt x="11763859" y="3282141"/>
                  <a:pt x="11718069" y="3478405"/>
                  <a:pt x="11733294" y="3785652"/>
                </a:cubicBezTo>
                <a:cubicBezTo>
                  <a:pt x="11566335" y="3832787"/>
                  <a:pt x="11475694" y="3769049"/>
                  <a:pt x="11263962" y="3785652"/>
                </a:cubicBezTo>
                <a:cubicBezTo>
                  <a:pt x="11052230" y="3802255"/>
                  <a:pt x="10738172" y="3744630"/>
                  <a:pt x="10559965" y="3785652"/>
                </a:cubicBezTo>
                <a:cubicBezTo>
                  <a:pt x="10381758" y="3826674"/>
                  <a:pt x="10137047" y="3698252"/>
                  <a:pt x="9738634" y="3785652"/>
                </a:cubicBezTo>
                <a:cubicBezTo>
                  <a:pt x="9340221" y="3873052"/>
                  <a:pt x="9484588" y="3734032"/>
                  <a:pt x="9269302" y="3785652"/>
                </a:cubicBezTo>
                <a:cubicBezTo>
                  <a:pt x="9054016" y="3837272"/>
                  <a:pt x="8676823" y="3701255"/>
                  <a:pt x="8447972" y="3785652"/>
                </a:cubicBezTo>
                <a:cubicBezTo>
                  <a:pt x="8219121" y="3870049"/>
                  <a:pt x="8020496" y="3715795"/>
                  <a:pt x="7861307" y="3785652"/>
                </a:cubicBezTo>
                <a:cubicBezTo>
                  <a:pt x="7702118" y="3855509"/>
                  <a:pt x="7431185" y="3737226"/>
                  <a:pt x="7039976" y="3785652"/>
                </a:cubicBezTo>
                <a:cubicBezTo>
                  <a:pt x="6648767" y="3834078"/>
                  <a:pt x="6455775" y="3693314"/>
                  <a:pt x="6218646" y="3785652"/>
                </a:cubicBezTo>
                <a:cubicBezTo>
                  <a:pt x="5981517" y="3877990"/>
                  <a:pt x="5956596" y="3784092"/>
                  <a:pt x="5866647" y="3785652"/>
                </a:cubicBezTo>
                <a:cubicBezTo>
                  <a:pt x="5776698" y="3787212"/>
                  <a:pt x="5573812" y="3771856"/>
                  <a:pt x="5397315" y="3785652"/>
                </a:cubicBezTo>
                <a:cubicBezTo>
                  <a:pt x="5220818" y="3799448"/>
                  <a:pt x="5032126" y="3781335"/>
                  <a:pt x="4810651" y="3785652"/>
                </a:cubicBezTo>
                <a:cubicBezTo>
                  <a:pt x="4589176" y="3789969"/>
                  <a:pt x="4368079" y="3748903"/>
                  <a:pt x="4223986" y="3785652"/>
                </a:cubicBezTo>
                <a:cubicBezTo>
                  <a:pt x="4079894" y="3822401"/>
                  <a:pt x="3762176" y="3716376"/>
                  <a:pt x="3519988" y="3785652"/>
                </a:cubicBezTo>
                <a:cubicBezTo>
                  <a:pt x="3277800" y="3854928"/>
                  <a:pt x="3331696" y="3762992"/>
                  <a:pt x="3167989" y="3785652"/>
                </a:cubicBezTo>
                <a:cubicBezTo>
                  <a:pt x="3004282" y="3808312"/>
                  <a:pt x="2963506" y="3758692"/>
                  <a:pt x="2815991" y="3785652"/>
                </a:cubicBezTo>
                <a:cubicBezTo>
                  <a:pt x="2668476" y="3812612"/>
                  <a:pt x="2183690" y="3767049"/>
                  <a:pt x="1994660" y="3785652"/>
                </a:cubicBezTo>
                <a:cubicBezTo>
                  <a:pt x="1805630" y="3804255"/>
                  <a:pt x="1386097" y="3706513"/>
                  <a:pt x="1173329" y="3785652"/>
                </a:cubicBezTo>
                <a:cubicBezTo>
                  <a:pt x="960561" y="3864791"/>
                  <a:pt x="832051" y="3763681"/>
                  <a:pt x="586665" y="3785652"/>
                </a:cubicBezTo>
                <a:cubicBezTo>
                  <a:pt x="341279" y="3807623"/>
                  <a:pt x="277871" y="3726426"/>
                  <a:pt x="0" y="3785652"/>
                </a:cubicBezTo>
                <a:cubicBezTo>
                  <a:pt x="-2442" y="3637211"/>
                  <a:pt x="11521" y="3527330"/>
                  <a:pt x="0" y="3358414"/>
                </a:cubicBezTo>
                <a:cubicBezTo>
                  <a:pt x="-11521" y="3189498"/>
                  <a:pt x="26538" y="2952631"/>
                  <a:pt x="0" y="2817607"/>
                </a:cubicBezTo>
                <a:cubicBezTo>
                  <a:pt x="-26538" y="2682583"/>
                  <a:pt x="28023" y="2457305"/>
                  <a:pt x="0" y="2276799"/>
                </a:cubicBezTo>
                <a:cubicBezTo>
                  <a:pt x="-28023" y="2096293"/>
                  <a:pt x="37465" y="1909186"/>
                  <a:pt x="0" y="1773848"/>
                </a:cubicBezTo>
                <a:cubicBezTo>
                  <a:pt x="-37465" y="1638510"/>
                  <a:pt x="29777" y="1429804"/>
                  <a:pt x="0" y="1270897"/>
                </a:cubicBezTo>
                <a:cubicBezTo>
                  <a:pt x="-29777" y="1111990"/>
                  <a:pt x="24031" y="978052"/>
                  <a:pt x="0" y="843660"/>
                </a:cubicBezTo>
                <a:cubicBezTo>
                  <a:pt x="-24031" y="709268"/>
                  <a:pt x="26201" y="329154"/>
                  <a:pt x="0" y="0"/>
                </a:cubicBezTo>
                <a:close/>
              </a:path>
              <a:path w="11733294" h="3785652" stroke="0" extrusionOk="0">
                <a:moveTo>
                  <a:pt x="0" y="0"/>
                </a:moveTo>
                <a:cubicBezTo>
                  <a:pt x="208395" y="-33492"/>
                  <a:pt x="359382" y="16443"/>
                  <a:pt x="469332" y="0"/>
                </a:cubicBezTo>
                <a:cubicBezTo>
                  <a:pt x="579282" y="-16443"/>
                  <a:pt x="607435" y="17625"/>
                  <a:pt x="703998" y="0"/>
                </a:cubicBezTo>
                <a:cubicBezTo>
                  <a:pt x="800561" y="-17625"/>
                  <a:pt x="1193263" y="74999"/>
                  <a:pt x="1525328" y="0"/>
                </a:cubicBezTo>
                <a:cubicBezTo>
                  <a:pt x="1857393" y="-74999"/>
                  <a:pt x="1840077" y="45363"/>
                  <a:pt x="1994660" y="0"/>
                </a:cubicBezTo>
                <a:cubicBezTo>
                  <a:pt x="2149243" y="-45363"/>
                  <a:pt x="2239294" y="30602"/>
                  <a:pt x="2463992" y="0"/>
                </a:cubicBezTo>
                <a:cubicBezTo>
                  <a:pt x="2688690" y="-30602"/>
                  <a:pt x="3084345" y="39392"/>
                  <a:pt x="3285322" y="0"/>
                </a:cubicBezTo>
                <a:cubicBezTo>
                  <a:pt x="3486299" y="-39392"/>
                  <a:pt x="3518748" y="5566"/>
                  <a:pt x="3637321" y="0"/>
                </a:cubicBezTo>
                <a:cubicBezTo>
                  <a:pt x="3755894" y="-5566"/>
                  <a:pt x="4080905" y="22657"/>
                  <a:pt x="4458652" y="0"/>
                </a:cubicBezTo>
                <a:cubicBezTo>
                  <a:pt x="4836399" y="-22657"/>
                  <a:pt x="4885262" y="49874"/>
                  <a:pt x="5279982" y="0"/>
                </a:cubicBezTo>
                <a:cubicBezTo>
                  <a:pt x="5674702" y="-49874"/>
                  <a:pt x="5642494" y="8588"/>
                  <a:pt x="5866647" y="0"/>
                </a:cubicBezTo>
                <a:cubicBezTo>
                  <a:pt x="6090801" y="-8588"/>
                  <a:pt x="6414789" y="54320"/>
                  <a:pt x="6687978" y="0"/>
                </a:cubicBezTo>
                <a:cubicBezTo>
                  <a:pt x="6961167" y="-54320"/>
                  <a:pt x="6948201" y="33196"/>
                  <a:pt x="7157309" y="0"/>
                </a:cubicBezTo>
                <a:cubicBezTo>
                  <a:pt x="7366417" y="-33196"/>
                  <a:pt x="7487851" y="12403"/>
                  <a:pt x="7626641" y="0"/>
                </a:cubicBezTo>
                <a:cubicBezTo>
                  <a:pt x="7765431" y="-12403"/>
                  <a:pt x="8150830" y="36146"/>
                  <a:pt x="8330639" y="0"/>
                </a:cubicBezTo>
                <a:cubicBezTo>
                  <a:pt x="8510448" y="-36146"/>
                  <a:pt x="8629565" y="21636"/>
                  <a:pt x="8799971" y="0"/>
                </a:cubicBezTo>
                <a:cubicBezTo>
                  <a:pt x="8970377" y="-21636"/>
                  <a:pt x="9248823" y="21789"/>
                  <a:pt x="9621301" y="0"/>
                </a:cubicBezTo>
                <a:cubicBezTo>
                  <a:pt x="9993779" y="-21789"/>
                  <a:pt x="10110356" y="41725"/>
                  <a:pt x="10442632" y="0"/>
                </a:cubicBezTo>
                <a:cubicBezTo>
                  <a:pt x="10774908" y="-41725"/>
                  <a:pt x="10810115" y="50733"/>
                  <a:pt x="11029296" y="0"/>
                </a:cubicBezTo>
                <a:cubicBezTo>
                  <a:pt x="11248477" y="-50733"/>
                  <a:pt x="11389275" y="19951"/>
                  <a:pt x="11733294" y="0"/>
                </a:cubicBezTo>
                <a:cubicBezTo>
                  <a:pt x="11739915" y="122900"/>
                  <a:pt x="11720634" y="222636"/>
                  <a:pt x="11733294" y="427238"/>
                </a:cubicBezTo>
                <a:cubicBezTo>
                  <a:pt x="11745954" y="631840"/>
                  <a:pt x="11682337" y="796080"/>
                  <a:pt x="11733294" y="892332"/>
                </a:cubicBezTo>
                <a:cubicBezTo>
                  <a:pt x="11784251" y="988584"/>
                  <a:pt x="11696985" y="1308792"/>
                  <a:pt x="11733294" y="1470996"/>
                </a:cubicBezTo>
                <a:cubicBezTo>
                  <a:pt x="11769603" y="1633200"/>
                  <a:pt x="11683443" y="1816072"/>
                  <a:pt x="11733294" y="1973947"/>
                </a:cubicBezTo>
                <a:cubicBezTo>
                  <a:pt x="11783145" y="2131822"/>
                  <a:pt x="11721772" y="2253010"/>
                  <a:pt x="11733294" y="2439042"/>
                </a:cubicBezTo>
                <a:cubicBezTo>
                  <a:pt x="11744816" y="2625075"/>
                  <a:pt x="11665439" y="2810902"/>
                  <a:pt x="11733294" y="3017705"/>
                </a:cubicBezTo>
                <a:cubicBezTo>
                  <a:pt x="11801149" y="3224508"/>
                  <a:pt x="11688380" y="3623470"/>
                  <a:pt x="11733294" y="3785652"/>
                </a:cubicBezTo>
                <a:cubicBezTo>
                  <a:pt x="11540909" y="3823213"/>
                  <a:pt x="11396053" y="3730088"/>
                  <a:pt x="11146629" y="3785652"/>
                </a:cubicBezTo>
                <a:cubicBezTo>
                  <a:pt x="10897206" y="3841216"/>
                  <a:pt x="10868328" y="3771583"/>
                  <a:pt x="10794630" y="3785652"/>
                </a:cubicBezTo>
                <a:cubicBezTo>
                  <a:pt x="10720932" y="3799721"/>
                  <a:pt x="10312581" y="3719296"/>
                  <a:pt x="10090633" y="3785652"/>
                </a:cubicBezTo>
                <a:cubicBezTo>
                  <a:pt x="9868685" y="3852008"/>
                  <a:pt x="9842429" y="3744686"/>
                  <a:pt x="9738634" y="3785652"/>
                </a:cubicBezTo>
                <a:cubicBezTo>
                  <a:pt x="9634839" y="3826618"/>
                  <a:pt x="9212284" y="3757462"/>
                  <a:pt x="9034636" y="3785652"/>
                </a:cubicBezTo>
                <a:cubicBezTo>
                  <a:pt x="8856988" y="3813842"/>
                  <a:pt x="8904562" y="3777623"/>
                  <a:pt x="8799971" y="3785652"/>
                </a:cubicBezTo>
                <a:cubicBezTo>
                  <a:pt x="8695381" y="3793681"/>
                  <a:pt x="8247378" y="3737242"/>
                  <a:pt x="8095973" y="3785652"/>
                </a:cubicBezTo>
                <a:cubicBezTo>
                  <a:pt x="7944568" y="3834062"/>
                  <a:pt x="7853326" y="3779232"/>
                  <a:pt x="7743974" y="3785652"/>
                </a:cubicBezTo>
                <a:cubicBezTo>
                  <a:pt x="7634622" y="3792072"/>
                  <a:pt x="7557903" y="3763071"/>
                  <a:pt x="7509308" y="3785652"/>
                </a:cubicBezTo>
                <a:cubicBezTo>
                  <a:pt x="7460713" y="3808233"/>
                  <a:pt x="7247225" y="3783440"/>
                  <a:pt x="7157309" y="3785652"/>
                </a:cubicBezTo>
                <a:cubicBezTo>
                  <a:pt x="7067393" y="3787864"/>
                  <a:pt x="6747078" y="3760370"/>
                  <a:pt x="6453312" y="3785652"/>
                </a:cubicBezTo>
                <a:cubicBezTo>
                  <a:pt x="6159546" y="3810934"/>
                  <a:pt x="6215503" y="3759965"/>
                  <a:pt x="6101313" y="3785652"/>
                </a:cubicBezTo>
                <a:cubicBezTo>
                  <a:pt x="5987123" y="3811339"/>
                  <a:pt x="5926997" y="3777276"/>
                  <a:pt x="5866647" y="3785652"/>
                </a:cubicBezTo>
                <a:cubicBezTo>
                  <a:pt x="5806297" y="3794028"/>
                  <a:pt x="5666345" y="3780918"/>
                  <a:pt x="5514648" y="3785652"/>
                </a:cubicBezTo>
                <a:cubicBezTo>
                  <a:pt x="5362951" y="3790386"/>
                  <a:pt x="5194785" y="3740593"/>
                  <a:pt x="5045316" y="3785652"/>
                </a:cubicBezTo>
                <a:cubicBezTo>
                  <a:pt x="4895847" y="3830711"/>
                  <a:pt x="4730702" y="3777342"/>
                  <a:pt x="4458652" y="3785652"/>
                </a:cubicBezTo>
                <a:cubicBezTo>
                  <a:pt x="4186602" y="3793962"/>
                  <a:pt x="4282042" y="3780505"/>
                  <a:pt x="4106653" y="3785652"/>
                </a:cubicBezTo>
                <a:cubicBezTo>
                  <a:pt x="3931264" y="3790799"/>
                  <a:pt x="3554877" y="3744283"/>
                  <a:pt x="3285322" y="3785652"/>
                </a:cubicBezTo>
                <a:cubicBezTo>
                  <a:pt x="3015767" y="3827021"/>
                  <a:pt x="2840336" y="3759762"/>
                  <a:pt x="2698658" y="3785652"/>
                </a:cubicBezTo>
                <a:cubicBezTo>
                  <a:pt x="2556980" y="3811542"/>
                  <a:pt x="2042391" y="3731622"/>
                  <a:pt x="1877327" y="3785652"/>
                </a:cubicBezTo>
                <a:cubicBezTo>
                  <a:pt x="1712263" y="3839682"/>
                  <a:pt x="1419681" y="3715519"/>
                  <a:pt x="1173329" y="3785652"/>
                </a:cubicBezTo>
                <a:cubicBezTo>
                  <a:pt x="926977" y="3855785"/>
                  <a:pt x="839095" y="3756691"/>
                  <a:pt x="703998" y="3785652"/>
                </a:cubicBezTo>
                <a:cubicBezTo>
                  <a:pt x="568901" y="3814613"/>
                  <a:pt x="341427" y="3721410"/>
                  <a:pt x="0" y="3785652"/>
                </a:cubicBezTo>
                <a:cubicBezTo>
                  <a:pt x="-45707" y="3665846"/>
                  <a:pt x="9354" y="3444950"/>
                  <a:pt x="0" y="3320558"/>
                </a:cubicBezTo>
                <a:cubicBezTo>
                  <a:pt x="-9354" y="3196166"/>
                  <a:pt x="43937" y="3048690"/>
                  <a:pt x="0" y="2779750"/>
                </a:cubicBezTo>
                <a:cubicBezTo>
                  <a:pt x="-43937" y="2510810"/>
                  <a:pt x="25504" y="2352648"/>
                  <a:pt x="0" y="2163230"/>
                </a:cubicBezTo>
                <a:cubicBezTo>
                  <a:pt x="-25504" y="1973812"/>
                  <a:pt x="42412" y="1740504"/>
                  <a:pt x="0" y="1546709"/>
                </a:cubicBezTo>
                <a:cubicBezTo>
                  <a:pt x="-42412" y="1352914"/>
                  <a:pt x="15442" y="1124577"/>
                  <a:pt x="0" y="968045"/>
                </a:cubicBezTo>
                <a:cubicBezTo>
                  <a:pt x="-15442" y="811513"/>
                  <a:pt x="89398" y="217592"/>
                  <a:pt x="0" y="0"/>
                </a:cubicBezTo>
                <a:close/>
              </a:path>
            </a:pathLst>
          </a:custGeom>
          <a:ln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GB" sz="1600" dirty="0">
                <a:latin typeface="Courier" pitchFamily="2" charset="0"/>
              </a:rPr>
              <a:t>Under Israeli policies, Palestinians living in Israel live separate lives to Israelis. They are treated legally, politically, economically and socially as </a:t>
            </a:r>
            <a:r>
              <a:rPr lang="en-GB" sz="1600" b="1" dirty="0">
                <a:latin typeface="Courier" pitchFamily="2" charset="0"/>
              </a:rPr>
              <a:t>second-class citizens</a:t>
            </a:r>
            <a:r>
              <a:rPr lang="en-GB" sz="1600" dirty="0">
                <a:latin typeface="Courier" pitchFamily="2" charset="0"/>
              </a:rPr>
              <a:t>. </a:t>
            </a:r>
          </a:p>
          <a:p>
            <a:endParaRPr lang="en-GB" sz="1600" dirty="0">
              <a:latin typeface="Courier" pitchFamily="2" charset="0"/>
            </a:endParaRPr>
          </a:p>
          <a:p>
            <a:r>
              <a:rPr lang="en-GB" sz="1600" dirty="0">
                <a:latin typeface="Courier" pitchFamily="2" charset="0"/>
              </a:rPr>
              <a:t>Israel maintains </a:t>
            </a:r>
            <a:r>
              <a:rPr lang="en-GB" sz="1600" b="1" dirty="0">
                <a:latin typeface="Courier" pitchFamily="2" charset="0"/>
              </a:rPr>
              <a:t>over</a:t>
            </a:r>
            <a:r>
              <a:rPr lang="en-GB" sz="1600" dirty="0">
                <a:latin typeface="Courier" pitchFamily="2" charset="0"/>
              </a:rPr>
              <a:t> </a:t>
            </a:r>
            <a:r>
              <a:rPr lang="en-GB" sz="1600" b="1" dirty="0">
                <a:latin typeface="Courier" pitchFamily="2" charset="0"/>
              </a:rPr>
              <a:t>65 laws </a:t>
            </a:r>
            <a:r>
              <a:rPr lang="en-GB" sz="1600" dirty="0">
                <a:latin typeface="Courier" pitchFamily="2" charset="0"/>
              </a:rPr>
              <a:t>that discriminate against Palestinians. </a:t>
            </a:r>
          </a:p>
          <a:p>
            <a:endParaRPr lang="en-GB" sz="1600" dirty="0">
              <a:latin typeface="Courier" pitchFamily="2" charset="0"/>
            </a:endParaRPr>
          </a:p>
          <a:p>
            <a:r>
              <a:rPr lang="en-GB" sz="1600" dirty="0">
                <a:latin typeface="Courier" pitchFamily="2" charset="0"/>
              </a:rPr>
              <a:t>Since 2018, Arabic has been removed as an </a:t>
            </a:r>
            <a:r>
              <a:rPr lang="en-GB" sz="1600" b="1" dirty="0">
                <a:latin typeface="Courier" pitchFamily="2" charset="0"/>
              </a:rPr>
              <a:t>official language </a:t>
            </a:r>
            <a:r>
              <a:rPr lang="en-GB" sz="1600" dirty="0">
                <a:latin typeface="Courier" pitchFamily="2" charset="0"/>
              </a:rPr>
              <a:t>of Israel.</a:t>
            </a:r>
          </a:p>
          <a:p>
            <a:endParaRPr lang="en-GB" sz="1600" dirty="0">
              <a:latin typeface="Courier" pitchFamily="2" charset="0"/>
            </a:endParaRPr>
          </a:p>
          <a:p>
            <a:r>
              <a:rPr lang="en-GB" sz="1600" dirty="0">
                <a:latin typeface="Courier" pitchFamily="2" charset="0"/>
              </a:rPr>
              <a:t>Palestinians in Israel have poor access to </a:t>
            </a:r>
            <a:r>
              <a:rPr lang="en-GB" sz="1600" b="1" dirty="0">
                <a:latin typeface="Courier" pitchFamily="2" charset="0"/>
              </a:rPr>
              <a:t>education, jobs and services</a:t>
            </a:r>
            <a:r>
              <a:rPr lang="en-GB" sz="1600" dirty="0">
                <a:latin typeface="Courier" pitchFamily="2" charset="0"/>
              </a:rPr>
              <a:t>. They face discrimination in these areas, including </a:t>
            </a:r>
            <a:r>
              <a:rPr lang="en-GB" sz="1600" b="1" dirty="0">
                <a:latin typeface="Courier" pitchFamily="2" charset="0"/>
              </a:rPr>
              <a:t>health</a:t>
            </a:r>
            <a:r>
              <a:rPr lang="en-GB" sz="1600" dirty="0">
                <a:latin typeface="Courier" pitchFamily="2" charset="0"/>
              </a:rPr>
              <a:t>. Palestinians make up </a:t>
            </a:r>
            <a:r>
              <a:rPr lang="en-GB" sz="1600" b="1" dirty="0">
                <a:latin typeface="Courier" pitchFamily="2" charset="0"/>
              </a:rPr>
              <a:t>20% </a:t>
            </a:r>
            <a:r>
              <a:rPr lang="en-GB" sz="1600" dirty="0">
                <a:latin typeface="Courier" pitchFamily="2" charset="0"/>
              </a:rPr>
              <a:t>of the population of Israel, but they only receive </a:t>
            </a:r>
            <a:r>
              <a:rPr lang="en-GB" sz="1600" b="1" dirty="0">
                <a:latin typeface="Courier" pitchFamily="2" charset="0"/>
              </a:rPr>
              <a:t>1.7%</a:t>
            </a:r>
            <a:r>
              <a:rPr lang="en-GB" sz="1600" dirty="0">
                <a:latin typeface="Courier" pitchFamily="2" charset="0"/>
              </a:rPr>
              <a:t> of the budget for local councils. </a:t>
            </a:r>
          </a:p>
          <a:p>
            <a:endParaRPr lang="en-GB" sz="1600" dirty="0">
              <a:latin typeface="Courier" pitchFamily="2" charset="0"/>
            </a:endParaRPr>
          </a:p>
          <a:p>
            <a:r>
              <a:rPr lang="en-GB" sz="1600" dirty="0">
                <a:latin typeface="Courier" pitchFamily="2" charset="0"/>
              </a:rPr>
              <a:t>Palestinians face significant disadvantages when it comes to </a:t>
            </a:r>
            <a:r>
              <a:rPr lang="en-GB" sz="1600" b="1" dirty="0">
                <a:latin typeface="Courier" pitchFamily="2" charset="0"/>
              </a:rPr>
              <a:t>housing, construction and land development. </a:t>
            </a:r>
          </a:p>
          <a:p>
            <a:endParaRPr lang="en-GB" sz="1600" dirty="0">
              <a:latin typeface="Courier" pitchFamily="2" charset="0"/>
            </a:endParaRPr>
          </a:p>
          <a:p>
            <a:r>
              <a:rPr lang="en-GB" sz="1600" dirty="0">
                <a:latin typeface="Courier" pitchFamily="2" charset="0"/>
              </a:rPr>
              <a:t>This makes life for Palestinians in Israel very difficult.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C5929048-81B2-B74F-8D28-C2F3C4491750}"/>
              </a:ext>
            </a:extLst>
          </p:cNvPr>
          <p:cNvSpPr txBox="1"/>
          <p:nvPr/>
        </p:nvSpPr>
        <p:spPr>
          <a:xfrm>
            <a:off x="8049460" y="458187"/>
            <a:ext cx="3559628" cy="1077575"/>
          </a:xfrm>
          <a:prstGeom prst="cloud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GB" sz="2000" b="1" dirty="0">
                <a:ln w="12700">
                  <a:noFill/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Life for Palestinians in Israel</a:t>
            </a:r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E719F282-5C43-4642-ACB9-B935821934F9}"/>
              </a:ext>
            </a:extLst>
          </p:cNvPr>
          <p:cNvCxnSpPr>
            <a:cxnSpLocks/>
          </p:cNvCxnSpPr>
          <p:nvPr/>
        </p:nvCxnSpPr>
        <p:spPr>
          <a:xfrm flipH="1" flipV="1">
            <a:off x="7891617" y="376153"/>
            <a:ext cx="500894" cy="33556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9BA1DA48-20A5-0D4E-829B-B3E97B084BAB}"/>
              </a:ext>
            </a:extLst>
          </p:cNvPr>
          <p:cNvCxnSpPr>
            <a:cxnSpLocks/>
          </p:cNvCxnSpPr>
          <p:nvPr/>
        </p:nvCxnSpPr>
        <p:spPr>
          <a:xfrm flipV="1">
            <a:off x="11362837" y="288097"/>
            <a:ext cx="477547" cy="33544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5E7A8880-EE48-D54E-8C6C-FF3A6D11F2EC}"/>
              </a:ext>
            </a:extLst>
          </p:cNvPr>
          <p:cNvCxnSpPr>
            <a:cxnSpLocks/>
          </p:cNvCxnSpPr>
          <p:nvPr/>
        </p:nvCxnSpPr>
        <p:spPr>
          <a:xfrm>
            <a:off x="11036441" y="1313692"/>
            <a:ext cx="529354" cy="39448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1DE63CF2-39B5-7F40-992B-0F43CB1E0123}"/>
              </a:ext>
            </a:extLst>
          </p:cNvPr>
          <p:cNvSpPr txBox="1"/>
          <p:nvPr/>
        </p:nvSpPr>
        <p:spPr>
          <a:xfrm>
            <a:off x="5127171" y="6465518"/>
            <a:ext cx="706482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2000" b="1" dirty="0">
                <a:solidFill>
                  <a:schemeClr val="accent1"/>
                </a:solidFill>
              </a:rPr>
              <a:t>Extension question: is this fair? Explain your answer</a:t>
            </a:r>
          </a:p>
        </p:txBody>
      </p:sp>
    </p:spTree>
    <p:extLst>
      <p:ext uri="{BB962C8B-B14F-4D97-AF65-F5344CB8AC3E}">
        <p14:creationId xmlns:p14="http://schemas.microsoft.com/office/powerpoint/2010/main" val="339641745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nline Media 5" descr="‘They Came Here to Attack Arabs.’ Welcome to Life in Israel’s ‘Mixed Cities’">
            <a:hlinkClick r:id="" action="ppaction://media"/>
            <a:extLst>
              <a:ext uri="{FF2B5EF4-FFF2-40B4-BE49-F238E27FC236}">
                <a16:creationId xmlns:a16="http://schemas.microsoft.com/office/drawing/2014/main" id="{174CF591-5C3B-D943-9028-0195BD2E3EA5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058606" y="1017927"/>
            <a:ext cx="9784736" cy="5528376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5E634870-72F8-964C-B54E-7E4A68DF07BB}"/>
              </a:ext>
            </a:extLst>
          </p:cNvPr>
          <p:cNvSpPr txBox="1"/>
          <p:nvPr/>
        </p:nvSpPr>
        <p:spPr>
          <a:xfrm>
            <a:off x="117987" y="157434"/>
            <a:ext cx="1166597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>
                <a:solidFill>
                  <a:schemeClr val="accent2"/>
                </a:solidFill>
              </a:rPr>
              <a:t>Whilst we watch the first few minutes of this video, make notes on the following question in your book:</a:t>
            </a:r>
          </a:p>
          <a:p>
            <a:pPr algn="ctr"/>
            <a:r>
              <a:rPr lang="en-GB" sz="2000" b="1" dirty="0">
                <a:solidFill>
                  <a:schemeClr val="accent2"/>
                </a:solidFill>
              </a:rPr>
              <a:t>What is it like to be Palestinian in Israel?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EAFA533-F1E5-024D-9CB7-094157444020}"/>
              </a:ext>
            </a:extLst>
          </p:cNvPr>
          <p:cNvSpPr/>
          <p:nvPr/>
        </p:nvSpPr>
        <p:spPr>
          <a:xfrm>
            <a:off x="8406580" y="6550223"/>
            <a:ext cx="539791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400" dirty="0">
                <a:hlinkClick r:id="rId4"/>
              </a:rPr>
              <a:t>https://www.youtube.com/watch?v=8RVoPZPKxLY</a:t>
            </a:r>
            <a:r>
              <a:rPr lang="en-GB" sz="14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0933387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: Shape 7">
            <a:extLst>
              <a:ext uri="{FF2B5EF4-FFF2-40B4-BE49-F238E27FC236}">
                <a16:creationId xmlns:a16="http://schemas.microsoft.com/office/drawing/2014/main" id="{66B332A4-D438-4773-A77F-5ED49A448D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953768" y="0"/>
            <a:ext cx="8284464" cy="6858000"/>
          </a:xfrm>
          <a:custGeom>
            <a:avLst/>
            <a:gdLst>
              <a:gd name="connsiteX0" fmla="*/ 1818109 w 8284464"/>
              <a:gd name="connsiteY0" fmla="*/ 0 h 6858000"/>
              <a:gd name="connsiteX1" fmla="*/ 6466355 w 8284464"/>
              <a:gd name="connsiteY1" fmla="*/ 0 h 6858000"/>
              <a:gd name="connsiteX2" fmla="*/ 6620596 w 8284464"/>
              <a:gd name="connsiteY2" fmla="*/ 109683 h 6858000"/>
              <a:gd name="connsiteX3" fmla="*/ 8284464 w 8284464"/>
              <a:gd name="connsiteY3" fmla="*/ 3429000 h 6858000"/>
              <a:gd name="connsiteX4" fmla="*/ 6620596 w 8284464"/>
              <a:gd name="connsiteY4" fmla="*/ 6748318 h 6858000"/>
              <a:gd name="connsiteX5" fmla="*/ 6466355 w 8284464"/>
              <a:gd name="connsiteY5" fmla="*/ 6858000 h 6858000"/>
              <a:gd name="connsiteX6" fmla="*/ 1818109 w 8284464"/>
              <a:gd name="connsiteY6" fmla="*/ 6858000 h 6858000"/>
              <a:gd name="connsiteX7" fmla="*/ 1663869 w 8284464"/>
              <a:gd name="connsiteY7" fmla="*/ 6748318 h 6858000"/>
              <a:gd name="connsiteX8" fmla="*/ 0 w 8284464"/>
              <a:gd name="connsiteY8" fmla="*/ 3429000 h 6858000"/>
              <a:gd name="connsiteX9" fmla="*/ 1663869 w 8284464"/>
              <a:gd name="connsiteY9" fmla="*/ 10968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284464" h="6858000">
                <a:moveTo>
                  <a:pt x="1818109" y="0"/>
                </a:moveTo>
                <a:lnTo>
                  <a:pt x="6466355" y="0"/>
                </a:lnTo>
                <a:lnTo>
                  <a:pt x="6620596" y="109683"/>
                </a:lnTo>
                <a:cubicBezTo>
                  <a:pt x="7630666" y="865069"/>
                  <a:pt x="8284464" y="2070683"/>
                  <a:pt x="8284464" y="3429000"/>
                </a:cubicBezTo>
                <a:cubicBezTo>
                  <a:pt x="8284464" y="4787317"/>
                  <a:pt x="7630666" y="5992931"/>
                  <a:pt x="6620596" y="6748318"/>
                </a:cubicBezTo>
                <a:lnTo>
                  <a:pt x="6466355" y="6858000"/>
                </a:lnTo>
                <a:lnTo>
                  <a:pt x="1818109" y="6858000"/>
                </a:lnTo>
                <a:lnTo>
                  <a:pt x="1663869" y="6748318"/>
                </a:lnTo>
                <a:cubicBezTo>
                  <a:pt x="653798" y="5992931"/>
                  <a:pt x="0" y="4787317"/>
                  <a:pt x="0" y="3429000"/>
                </a:cubicBezTo>
                <a:cubicBezTo>
                  <a:pt x="0" y="2070683"/>
                  <a:pt x="653798" y="865069"/>
                  <a:pt x="1663869" y="109683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DF9AD32D-FF05-44F4-BD4D-9CEE89B71E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118360" y="0"/>
            <a:ext cx="7955280" cy="6858000"/>
          </a:xfrm>
          <a:custGeom>
            <a:avLst/>
            <a:gdLst>
              <a:gd name="connsiteX0" fmla="*/ 1962423 w 7955280"/>
              <a:gd name="connsiteY0" fmla="*/ 0 h 6858000"/>
              <a:gd name="connsiteX1" fmla="*/ 5992858 w 7955280"/>
              <a:gd name="connsiteY1" fmla="*/ 0 h 6858000"/>
              <a:gd name="connsiteX2" fmla="*/ 6040191 w 7955280"/>
              <a:gd name="connsiteY2" fmla="*/ 27216 h 6858000"/>
              <a:gd name="connsiteX3" fmla="*/ 7955280 w 7955280"/>
              <a:gd name="connsiteY3" fmla="*/ 3429000 h 6858000"/>
              <a:gd name="connsiteX4" fmla="*/ 6040191 w 7955280"/>
              <a:gd name="connsiteY4" fmla="*/ 6830784 h 6858000"/>
              <a:gd name="connsiteX5" fmla="*/ 5992858 w 7955280"/>
              <a:gd name="connsiteY5" fmla="*/ 6858000 h 6858000"/>
              <a:gd name="connsiteX6" fmla="*/ 1962423 w 7955280"/>
              <a:gd name="connsiteY6" fmla="*/ 6858000 h 6858000"/>
              <a:gd name="connsiteX7" fmla="*/ 1915089 w 7955280"/>
              <a:gd name="connsiteY7" fmla="*/ 6830784 h 6858000"/>
              <a:gd name="connsiteX8" fmla="*/ 0 w 7955280"/>
              <a:gd name="connsiteY8" fmla="*/ 3429000 h 6858000"/>
              <a:gd name="connsiteX9" fmla="*/ 1915089 w 7955280"/>
              <a:gd name="connsiteY9" fmla="*/ 27216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955280" h="6858000">
                <a:moveTo>
                  <a:pt x="1962423" y="0"/>
                </a:moveTo>
                <a:lnTo>
                  <a:pt x="5992858" y="0"/>
                </a:lnTo>
                <a:lnTo>
                  <a:pt x="6040191" y="27216"/>
                </a:lnTo>
                <a:cubicBezTo>
                  <a:pt x="7188332" y="724844"/>
                  <a:pt x="7955280" y="1987357"/>
                  <a:pt x="7955280" y="3429000"/>
                </a:cubicBezTo>
                <a:cubicBezTo>
                  <a:pt x="7955280" y="4870644"/>
                  <a:pt x="7188332" y="6133157"/>
                  <a:pt x="6040191" y="6830784"/>
                </a:cubicBezTo>
                <a:lnTo>
                  <a:pt x="5992858" y="6858000"/>
                </a:lnTo>
                <a:lnTo>
                  <a:pt x="1962423" y="6858000"/>
                </a:lnTo>
                <a:lnTo>
                  <a:pt x="1915089" y="6830784"/>
                </a:lnTo>
                <a:cubicBezTo>
                  <a:pt x="766948" y="6133157"/>
                  <a:pt x="0" y="4870644"/>
                  <a:pt x="0" y="3429000"/>
                </a:cubicBezTo>
                <a:cubicBezTo>
                  <a:pt x="0" y="1987357"/>
                  <a:pt x="766948" y="724844"/>
                  <a:pt x="1915089" y="27216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9ADF58B-BEAB-2E4D-9846-0F8A3AB82B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00662" y="1071815"/>
            <a:ext cx="6390676" cy="3974124"/>
          </a:xfrm>
        </p:spPr>
        <p:txBody>
          <a:bodyPr vert="horz" lIns="91440" tIns="45720" rIns="91440" bIns="45720" rtlCol="0" anchor="ctr">
            <a:noAutofit/>
          </a:bodyPr>
          <a:lstStyle/>
          <a:p>
            <a:pPr algn="ctr"/>
            <a:r>
              <a:rPr lang="en-US" sz="3500" dirty="0">
                <a:solidFill>
                  <a:schemeClr val="accent2"/>
                </a:solidFill>
              </a:rPr>
              <a:t>Use your spider diagram and notes from the video to discuss this question in small groups:</a:t>
            </a:r>
            <a:br>
              <a:rPr lang="en-US" sz="3500" dirty="0">
                <a:solidFill>
                  <a:schemeClr val="accent2"/>
                </a:solidFill>
              </a:rPr>
            </a:br>
            <a:br>
              <a:rPr lang="en-US" sz="3500" dirty="0">
                <a:solidFill>
                  <a:schemeClr val="accent2"/>
                </a:solidFill>
              </a:rPr>
            </a:br>
            <a:r>
              <a:rPr lang="en-US" sz="3500" b="1" dirty="0">
                <a:solidFill>
                  <a:schemeClr val="accent2"/>
                </a:solidFill>
              </a:rPr>
              <a:t>What is it like to be Palestinian in Israel? </a:t>
            </a:r>
            <a:br>
              <a:rPr lang="en-US" sz="3500" b="1" dirty="0">
                <a:solidFill>
                  <a:schemeClr val="accent2"/>
                </a:solidFill>
                <a:highlight>
                  <a:srgbClr val="FF00FF"/>
                </a:highlight>
              </a:rPr>
            </a:br>
            <a:endParaRPr lang="en-US" sz="3500" b="1" dirty="0">
              <a:solidFill>
                <a:schemeClr val="accent2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E3B2D91-137C-AA41-A061-8A2EB4AF0123}"/>
              </a:ext>
            </a:extLst>
          </p:cNvPr>
          <p:cNvSpPr txBox="1"/>
          <p:nvPr/>
        </p:nvSpPr>
        <p:spPr>
          <a:xfrm>
            <a:off x="2900662" y="4616634"/>
            <a:ext cx="6390676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500" dirty="0">
                <a:solidFill>
                  <a:schemeClr val="accent6"/>
                </a:solidFill>
              </a:rPr>
              <a:t>Working individually now, answer this question in your book.</a:t>
            </a:r>
          </a:p>
        </p:txBody>
      </p:sp>
    </p:spTree>
    <p:extLst>
      <p:ext uri="{BB962C8B-B14F-4D97-AF65-F5344CB8AC3E}">
        <p14:creationId xmlns:p14="http://schemas.microsoft.com/office/powerpoint/2010/main" val="238391697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D578526-4CBF-CD4F-A1F0-D70C3792FD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25369"/>
            <a:ext cx="4368602" cy="1956841"/>
          </a:xfrm>
        </p:spPr>
        <p:txBody>
          <a:bodyPr anchor="b">
            <a:normAutofit/>
          </a:bodyPr>
          <a:lstStyle/>
          <a:p>
            <a:r>
              <a:rPr lang="en-GB" sz="5400" b="1" dirty="0"/>
              <a:t>Apartheid</a:t>
            </a:r>
          </a:p>
        </p:txBody>
      </p:sp>
      <p:sp>
        <p:nvSpPr>
          <p:cNvPr id="73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43DFB7C-5C9C-6047-81C5-FC9B0A53A5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080" y="2872899"/>
            <a:ext cx="4243589" cy="3320668"/>
          </a:xfrm>
        </p:spPr>
        <p:txBody>
          <a:bodyPr>
            <a:normAutofit lnSpcReduction="10000"/>
          </a:bodyPr>
          <a:lstStyle/>
          <a:p>
            <a:r>
              <a:rPr lang="en-GB" sz="2400" dirty="0"/>
              <a:t>Apartheid is usually associated with discrimination in South Africa but it is also used to describe </a:t>
            </a:r>
            <a:r>
              <a:rPr lang="en-GB" sz="2400" dirty="0">
                <a:solidFill>
                  <a:schemeClr val="accent2"/>
                </a:solidFill>
              </a:rPr>
              <a:t>Israeli policy towards Palestinians</a:t>
            </a:r>
          </a:p>
          <a:p>
            <a:r>
              <a:rPr lang="en-GB" sz="2400" dirty="0"/>
              <a:t>In 2021, international NGO Human Rights Watch and Israeli NGO </a:t>
            </a:r>
            <a:r>
              <a:rPr lang="en-GB" sz="2400" dirty="0" err="1"/>
              <a:t>B’Tselem</a:t>
            </a:r>
            <a:r>
              <a:rPr lang="en-GB" sz="2400" dirty="0"/>
              <a:t> declared that Israel is committing the crime of apartheid</a:t>
            </a:r>
          </a:p>
          <a:p>
            <a:endParaRPr lang="en-GB" sz="2400" dirty="0"/>
          </a:p>
        </p:txBody>
      </p:sp>
      <p:pic>
        <p:nvPicPr>
          <p:cNvPr id="2050" name="Picture 2" descr="United Nations: In response to Unprecedented Recognition of Israel&amp;#39;s  Apartheid Regime, States Must Take Concrete Steps to End this &amp;quot;unjust  reality&amp;quot;">
            <a:extLst>
              <a:ext uri="{FF2B5EF4-FFF2-40B4-BE49-F238E27FC236}">
                <a16:creationId xmlns:a16="http://schemas.microsoft.com/office/drawing/2014/main" id="{37E1D051-2C4E-B747-9665-22540D947B1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>
            <a:extLst>
              <a:ext uri="{FF2B5EF4-FFF2-40B4-BE49-F238E27FC236}">
                <a16:creationId xmlns:a16="http://schemas.microsoft.com/office/drawing/2014/main" id="{75915F3F-B317-4C42-8E1C-A3608A7550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50575" y="5721593"/>
            <a:ext cx="1094217" cy="10942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btselem - YouTube">
            <a:extLst>
              <a:ext uri="{FF2B5EF4-FFF2-40B4-BE49-F238E27FC236}">
                <a16:creationId xmlns:a16="http://schemas.microsoft.com/office/drawing/2014/main" id="{D0F235F9-836D-2B4F-8CE9-3C435BFD78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27536" y="5776663"/>
            <a:ext cx="975321" cy="9753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F94639E-649C-8143-B53F-1B43B4DEFC4E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2524" t="22995" r="46213" b="64357"/>
          <a:stretch/>
        </p:blipFill>
        <p:spPr>
          <a:xfrm>
            <a:off x="119107" y="-25107"/>
            <a:ext cx="4250010" cy="6553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009681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43DFB7C-5C9C-6047-81C5-FC9B0A53A5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057495" y="1746507"/>
            <a:ext cx="2857414" cy="369749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>
                <a:solidFill>
                  <a:schemeClr val="accent6"/>
                </a:solidFill>
              </a:rPr>
              <a:t>As you watch this video, think about these questions:</a:t>
            </a:r>
          </a:p>
          <a:p>
            <a:pPr marL="0" indent="0">
              <a:buNone/>
            </a:pPr>
            <a:r>
              <a:rPr lang="en-GB" sz="2800" b="1" dirty="0">
                <a:solidFill>
                  <a:schemeClr val="accent6"/>
                </a:solidFill>
              </a:rPr>
              <a:t>1.What is apartheid?</a:t>
            </a:r>
          </a:p>
          <a:p>
            <a:pPr marL="0" indent="0">
              <a:buNone/>
            </a:pPr>
            <a:r>
              <a:rPr lang="en-GB" sz="2800" b="1" dirty="0">
                <a:solidFill>
                  <a:schemeClr val="accent6"/>
                </a:solidFill>
              </a:rPr>
              <a:t>2.In what ways is Israel committing apartheid?</a:t>
            </a:r>
          </a:p>
        </p:txBody>
      </p:sp>
      <p:pic>
        <p:nvPicPr>
          <p:cNvPr id="4" name="Online Media 3" descr="Israel Committing Crimes of Apartheid and Persecution">
            <a:hlinkClick r:id="" action="ppaction://media"/>
            <a:extLst>
              <a:ext uri="{FF2B5EF4-FFF2-40B4-BE49-F238E27FC236}">
                <a16:creationId xmlns:a16="http://schemas.microsoft.com/office/drawing/2014/main" id="{9BB05A8C-B043-F140-BC72-D370A2FCCF79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98505" y="888360"/>
            <a:ext cx="8837676" cy="499328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B0584E61-6496-5640-8DC9-E861A4218FCF}"/>
              </a:ext>
            </a:extLst>
          </p:cNvPr>
          <p:cNvSpPr txBox="1"/>
          <p:nvPr/>
        </p:nvSpPr>
        <p:spPr>
          <a:xfrm>
            <a:off x="13855" y="5881647"/>
            <a:ext cx="849131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>
                <a:hlinkClick r:id="rId4"/>
              </a:rPr>
              <a:t>https://www.youtube.com/watch?time_continue=180&amp;v=6TLe4J7Dvd0&amp;feature=emb_logo</a:t>
            </a:r>
            <a:r>
              <a:rPr lang="en-GB" sz="14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3548105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9132E6EA-7B30-5F4B-B71B-3E9E4ABE6D0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44830" y="0"/>
            <a:ext cx="9735590" cy="6879664"/>
          </a:xfrm>
        </p:spPr>
      </p:pic>
    </p:spTree>
    <p:extLst>
      <p:ext uri="{BB962C8B-B14F-4D97-AF65-F5344CB8AC3E}">
        <p14:creationId xmlns:p14="http://schemas.microsoft.com/office/powerpoint/2010/main" val="147053321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lowchart: Document 8">
            <a:extLst>
              <a:ext uri="{FF2B5EF4-FFF2-40B4-BE49-F238E27FC236}">
                <a16:creationId xmlns:a16="http://schemas.microsoft.com/office/drawing/2014/main" id="{D12DDE76-C203-4047-9998-63900085B5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8175" y="0"/>
            <a:ext cx="3248025" cy="3400426"/>
          </a:xfrm>
          <a:prstGeom prst="flowChartDocument">
            <a:avLst/>
          </a:prstGeom>
          <a:solidFill>
            <a:srgbClr val="60325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ABDCAF7-C244-1F47-8E4C-9BB3B157A9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2840182" cy="286298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28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Some Israelis are </a:t>
            </a:r>
            <a:r>
              <a:rPr lang="en-US" sz="28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speaking out against Israeli occupation and apartheid…</a:t>
            </a:r>
          </a:p>
        </p:txBody>
      </p:sp>
      <p:pic>
        <p:nvPicPr>
          <p:cNvPr id="4" name="Online Media 3" descr="Together for Freedom">
            <a:hlinkClick r:id="" action="ppaction://media"/>
            <a:extLst>
              <a:ext uri="{FF2B5EF4-FFF2-40B4-BE49-F238E27FC236}">
                <a16:creationId xmlns:a16="http://schemas.microsoft.com/office/drawing/2014/main" id="{B8A11232-F1D5-274C-940B-7B7153413BED}"/>
              </a:ext>
            </a:extLst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4207933" y="1353809"/>
            <a:ext cx="7347537" cy="415135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AF01FD6-7028-4246-94B2-66B820C131B8}"/>
              </a:ext>
            </a:extLst>
          </p:cNvPr>
          <p:cNvSpPr txBox="1"/>
          <p:nvPr/>
        </p:nvSpPr>
        <p:spPr>
          <a:xfrm>
            <a:off x="635664" y="3574577"/>
            <a:ext cx="304020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i="1" dirty="0">
                <a:solidFill>
                  <a:srgbClr val="603257"/>
                </a:solidFill>
              </a:rPr>
              <a:t>Why is this important?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D7AAAD6-2D48-1749-AA9D-AF5B5C992270}"/>
              </a:ext>
            </a:extLst>
          </p:cNvPr>
          <p:cNvSpPr txBox="1"/>
          <p:nvPr/>
        </p:nvSpPr>
        <p:spPr>
          <a:xfrm>
            <a:off x="6410807" y="5504191"/>
            <a:ext cx="5323994" cy="3147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>
                <a:hlinkClick r:id="rId4"/>
              </a:rPr>
              <a:t>https://www.youtube.com/watch?v=7FoRt7jkvCU&amp;feature=emb_logo</a:t>
            </a:r>
            <a:r>
              <a:rPr lang="en-GB" sz="14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8451257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0" name="Rectangle 19">
            <a:extLst>
              <a:ext uri="{FF2B5EF4-FFF2-40B4-BE49-F238E27FC236}">
                <a16:creationId xmlns:a16="http://schemas.microsoft.com/office/drawing/2014/main" id="{A6B42B9F-F674-4D7F-AEFD-F5DC47A709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7AC82DC-091B-BE4E-B561-84DCAA08D61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6"/>
            <a:ext cx="3922776" cy="3937609"/>
          </a:xfrm>
          <a:prstGeom prst="rect">
            <a:avLst/>
          </a:prstGeom>
        </p:spPr>
      </p:pic>
      <p:pic>
        <p:nvPicPr>
          <p:cNvPr id="8" name="Picture 2" descr="United Nations: In response to Unprecedented Recognition of Israel&amp;#39;s  Apartheid Regime, States Must Take Concrete Steps to End this &amp;quot;unjust  reality&amp;quot;">
            <a:extLst>
              <a:ext uri="{FF2B5EF4-FFF2-40B4-BE49-F238E27FC236}">
                <a16:creationId xmlns:a16="http://schemas.microsoft.com/office/drawing/2014/main" id="{536F1C48-1518-0B41-9354-80D3D628A77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3"/>
          <a:stretch/>
        </p:blipFill>
        <p:spPr bwMode="auto">
          <a:xfrm>
            <a:off x="4131633" y="10"/>
            <a:ext cx="3922776" cy="3937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 useBgFill="1">
        <p:nvSpPr>
          <p:cNvPr id="31" name="Rectangle 21">
            <a:extLst>
              <a:ext uri="{FF2B5EF4-FFF2-40B4-BE49-F238E27FC236}">
                <a16:creationId xmlns:a16="http://schemas.microsoft.com/office/drawing/2014/main" id="{E677BBB0-8A66-4619-B31B-5097655C5F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7784" y="4215384"/>
            <a:ext cx="7475146" cy="2093976"/>
          </a:xfrm>
          <a:prstGeom prst="rect">
            <a:avLst/>
          </a:prstGeom>
          <a:ln w="12700">
            <a:solidFill>
              <a:srgbClr val="DEDEDE"/>
            </a:solidFill>
          </a:ln>
          <a:effectLst>
            <a:outerShdw blurRad="50800" dist="38100" dir="2700000" algn="tl" rotWithShape="0">
              <a:schemeClr val="bg2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5C308AA-8C58-CD41-BC8D-CC684FC770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5325" y="4462819"/>
            <a:ext cx="2869683" cy="1608383"/>
          </a:xfrm>
        </p:spPr>
        <p:txBody>
          <a:bodyPr>
            <a:normAutofit/>
          </a:bodyPr>
          <a:lstStyle/>
          <a:p>
            <a:r>
              <a:rPr lang="en-GB" sz="3200" b="1" dirty="0"/>
              <a:t>Plenary: </a:t>
            </a:r>
            <a:br>
              <a:rPr lang="en-GB" sz="3200" dirty="0"/>
            </a:br>
            <a:r>
              <a:rPr lang="en-GB" sz="3200" dirty="0"/>
              <a:t>in small groups</a:t>
            </a:r>
          </a:p>
        </p:txBody>
      </p:sp>
      <p:sp>
        <p:nvSpPr>
          <p:cNvPr id="32" name="Rectangle 23">
            <a:extLst>
              <a:ext uri="{FF2B5EF4-FFF2-40B4-BE49-F238E27FC236}">
                <a16:creationId xmlns:a16="http://schemas.microsoft.com/office/drawing/2014/main" id="{FB56C437-7CF8-4D2B-8C62-6F9CEA5611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0408" y="4911519"/>
            <a:ext cx="128016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3" name="Rectangle 25">
            <a:extLst>
              <a:ext uri="{FF2B5EF4-FFF2-40B4-BE49-F238E27FC236}">
                <a16:creationId xmlns:a16="http://schemas.microsoft.com/office/drawing/2014/main" id="{288F414E-1A16-495F-8EF5-F55A4207EE4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3192282" y="5253228"/>
            <a:ext cx="146304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0B85B2-1A82-5E4B-8A54-DCF86D66CF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31633" y="4464872"/>
            <a:ext cx="3712464" cy="1608383"/>
          </a:xfrm>
        </p:spPr>
        <p:txBody>
          <a:bodyPr anchor="ctr">
            <a:noAutofit/>
          </a:bodyPr>
          <a:lstStyle/>
          <a:p>
            <a:pPr marL="0" indent="0">
              <a:buNone/>
            </a:pPr>
            <a:r>
              <a:rPr lang="en-GB" sz="2400" dirty="0"/>
              <a:t>What 3 things have you learnt today about life for Palestinians inside Israel?</a:t>
            </a:r>
          </a:p>
        </p:txBody>
      </p:sp>
      <p:pic>
        <p:nvPicPr>
          <p:cNvPr id="7" name="Picture 2" descr="Israel–Palestine relations - Wikipedia">
            <a:extLst>
              <a:ext uri="{FF2B5EF4-FFF2-40B4-BE49-F238E27FC236}">
                <a16:creationId xmlns:a16="http://schemas.microsoft.com/office/drawing/2014/main" id="{166DC8A7-88CF-E04F-9601-14DB6EB4E83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2"/>
          <a:stretch/>
        </p:blipFill>
        <p:spPr bwMode="auto">
          <a:xfrm>
            <a:off x="8269224" y="-6"/>
            <a:ext cx="3922776" cy="6309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650305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7">
            <a:extLst>
              <a:ext uri="{FF2B5EF4-FFF2-40B4-BE49-F238E27FC236}">
                <a16:creationId xmlns:a16="http://schemas.microsoft.com/office/drawing/2014/main" id="{7C32DF3D-3F59-481D-A237-77C31AD492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A7EF1C7-CE54-4A4F-8AE5-53145E7960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8804" y="643467"/>
            <a:ext cx="3840480" cy="5571066"/>
          </a:xfrm>
        </p:spPr>
        <p:txBody>
          <a:bodyPr anchor="ctr">
            <a:normAutofit/>
          </a:bodyPr>
          <a:lstStyle/>
          <a:p>
            <a:pPr algn="ctr"/>
            <a:r>
              <a:rPr lang="en-GB" sz="5400" dirty="0"/>
              <a:t>Learning objectives</a:t>
            </a:r>
          </a:p>
        </p:txBody>
      </p:sp>
      <p:sp>
        <p:nvSpPr>
          <p:cNvPr id="13" name="Freeform: Shape 9">
            <a:extLst>
              <a:ext uri="{FF2B5EF4-FFF2-40B4-BE49-F238E27FC236}">
                <a16:creationId xmlns:a16="http://schemas.microsoft.com/office/drawing/2014/main" id="{32F02326-30C4-4095-988F-932A425AE2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039686" y="0"/>
            <a:ext cx="7152315" cy="6858000"/>
          </a:xfrm>
          <a:custGeom>
            <a:avLst/>
            <a:gdLst>
              <a:gd name="connsiteX0" fmla="*/ 17101 w 7152315"/>
              <a:gd name="connsiteY0" fmla="*/ 0 h 6858000"/>
              <a:gd name="connsiteX1" fmla="*/ 7152315 w 7152315"/>
              <a:gd name="connsiteY1" fmla="*/ 0 h 6858000"/>
              <a:gd name="connsiteX2" fmla="*/ 7152315 w 7152315"/>
              <a:gd name="connsiteY2" fmla="*/ 6858000 h 6858000"/>
              <a:gd name="connsiteX3" fmla="*/ 15999 w 7152315"/>
              <a:gd name="connsiteY3" fmla="*/ 6858000 h 6858000"/>
              <a:gd name="connsiteX4" fmla="*/ 9729 w 7152315"/>
              <a:gd name="connsiteY4" fmla="*/ 6734157 h 6858000"/>
              <a:gd name="connsiteX5" fmla="*/ 15819 w 7152315"/>
              <a:gd name="connsiteY5" fmla="*/ 6122264 h 6858000"/>
              <a:gd name="connsiteX6" fmla="*/ 11379 w 7152315"/>
              <a:gd name="connsiteY6" fmla="*/ 5614784 h 6858000"/>
              <a:gd name="connsiteX7" fmla="*/ 20006 w 7152315"/>
              <a:gd name="connsiteY7" fmla="*/ 5204359 h 6858000"/>
              <a:gd name="connsiteX8" fmla="*/ 16962 w 7152315"/>
              <a:gd name="connsiteY8" fmla="*/ 4811696 h 6858000"/>
              <a:gd name="connsiteX9" fmla="*/ 13409 w 7152315"/>
              <a:gd name="connsiteY9" fmla="*/ 4358135 h 6858000"/>
              <a:gd name="connsiteX10" fmla="*/ 12774 w 7152315"/>
              <a:gd name="connsiteY10" fmla="*/ 4038423 h 6858000"/>
              <a:gd name="connsiteX11" fmla="*/ 10110 w 7152315"/>
              <a:gd name="connsiteY11" fmla="*/ 3630663 h 6858000"/>
              <a:gd name="connsiteX12" fmla="*/ 16581 w 7152315"/>
              <a:gd name="connsiteY12" fmla="*/ 3275427 h 6858000"/>
              <a:gd name="connsiteX13" fmla="*/ 27872 w 7152315"/>
              <a:gd name="connsiteY13" fmla="*/ 2871219 h 6858000"/>
              <a:gd name="connsiteX14" fmla="*/ 17596 w 7152315"/>
              <a:gd name="connsiteY14" fmla="*/ 2235600 h 6858000"/>
              <a:gd name="connsiteX15" fmla="*/ 14170 w 7152315"/>
              <a:gd name="connsiteY15" fmla="*/ 1894827 h 6858000"/>
              <a:gd name="connsiteX16" fmla="*/ 11632 w 7152315"/>
              <a:gd name="connsiteY16" fmla="*/ 1603026 h 6858000"/>
              <a:gd name="connsiteX17" fmla="*/ 14551 w 7152315"/>
              <a:gd name="connsiteY17" fmla="*/ 1307799 h 6858000"/>
              <a:gd name="connsiteX18" fmla="*/ 14551 w 7152315"/>
              <a:gd name="connsiteY18" fmla="*/ 887733 h 6858000"/>
              <a:gd name="connsiteX19" fmla="*/ 849 w 7152315"/>
              <a:gd name="connsiteY19" fmla="*/ 349169 h 6858000"/>
              <a:gd name="connsiteX20" fmla="*/ 1404 w 7152315"/>
              <a:gd name="connsiteY20" fmla="*/ 16059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7152315" h="6858000">
                <a:moveTo>
                  <a:pt x="17101" y="0"/>
                </a:moveTo>
                <a:lnTo>
                  <a:pt x="7152315" y="0"/>
                </a:lnTo>
                <a:lnTo>
                  <a:pt x="7152315" y="6858000"/>
                </a:lnTo>
                <a:lnTo>
                  <a:pt x="15999" y="6858000"/>
                </a:lnTo>
                <a:lnTo>
                  <a:pt x="9729" y="6734157"/>
                </a:lnTo>
                <a:cubicBezTo>
                  <a:pt x="5924" y="6530150"/>
                  <a:pt x="12521" y="6326271"/>
                  <a:pt x="15819" y="6122264"/>
                </a:cubicBezTo>
                <a:cubicBezTo>
                  <a:pt x="18484" y="5952766"/>
                  <a:pt x="-1689" y="5783013"/>
                  <a:pt x="11379" y="5614784"/>
                </a:cubicBezTo>
                <a:cubicBezTo>
                  <a:pt x="22112" y="5478259"/>
                  <a:pt x="24992" y="5341214"/>
                  <a:pt x="20006" y="5204359"/>
                </a:cubicBezTo>
                <a:cubicBezTo>
                  <a:pt x="14932" y="5073429"/>
                  <a:pt x="13917" y="4942537"/>
                  <a:pt x="16962" y="4811696"/>
                </a:cubicBezTo>
                <a:cubicBezTo>
                  <a:pt x="20640" y="4660467"/>
                  <a:pt x="16962" y="4509238"/>
                  <a:pt x="13409" y="4358135"/>
                </a:cubicBezTo>
                <a:cubicBezTo>
                  <a:pt x="10872" y="4251565"/>
                  <a:pt x="10998" y="4144994"/>
                  <a:pt x="12774" y="4038423"/>
                </a:cubicBezTo>
                <a:cubicBezTo>
                  <a:pt x="15185" y="3902545"/>
                  <a:pt x="19879" y="3766540"/>
                  <a:pt x="10110" y="3630663"/>
                </a:cubicBezTo>
                <a:cubicBezTo>
                  <a:pt x="1178" y="3512306"/>
                  <a:pt x="3347" y="3393378"/>
                  <a:pt x="16581" y="3275427"/>
                </a:cubicBezTo>
                <a:cubicBezTo>
                  <a:pt x="33403" y="3141377"/>
                  <a:pt x="37183" y="3006006"/>
                  <a:pt x="27872" y="2871219"/>
                </a:cubicBezTo>
                <a:cubicBezTo>
                  <a:pt x="11315" y="2659765"/>
                  <a:pt x="7890" y="2447486"/>
                  <a:pt x="17596" y="2235600"/>
                </a:cubicBezTo>
                <a:cubicBezTo>
                  <a:pt x="22797" y="2122038"/>
                  <a:pt x="21655" y="2008261"/>
                  <a:pt x="14170" y="1894827"/>
                </a:cubicBezTo>
                <a:cubicBezTo>
                  <a:pt x="8144" y="1797670"/>
                  <a:pt x="7294" y="1700272"/>
                  <a:pt x="11632" y="1603026"/>
                </a:cubicBezTo>
                <a:cubicBezTo>
                  <a:pt x="15566" y="1504575"/>
                  <a:pt x="17215" y="1406124"/>
                  <a:pt x="14551" y="1307799"/>
                </a:cubicBezTo>
                <a:cubicBezTo>
                  <a:pt x="10872" y="1168242"/>
                  <a:pt x="10110" y="1027798"/>
                  <a:pt x="14551" y="887733"/>
                </a:cubicBezTo>
                <a:cubicBezTo>
                  <a:pt x="20894" y="708085"/>
                  <a:pt x="3132" y="528817"/>
                  <a:pt x="849" y="349169"/>
                </a:cubicBezTo>
                <a:cubicBezTo>
                  <a:pt x="24" y="286241"/>
                  <a:pt x="-769" y="223346"/>
                  <a:pt x="1404" y="16059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FA9150-64F8-6C48-9E13-622E97316E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68696" y="643467"/>
            <a:ext cx="5788152" cy="5571066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n-GB" dirty="0">
                <a:solidFill>
                  <a:srgbClr val="FFFFFF"/>
                </a:solidFill>
              </a:rPr>
              <a:t>By the end of this lesson, you should be able to: </a:t>
            </a:r>
          </a:p>
          <a:p>
            <a:r>
              <a:rPr lang="en-GB" dirty="0">
                <a:solidFill>
                  <a:srgbClr val="FFFFFF"/>
                </a:solidFill>
              </a:rPr>
              <a:t>Describe the population of Israel</a:t>
            </a:r>
          </a:p>
          <a:p>
            <a:r>
              <a:rPr lang="en-GB" dirty="0">
                <a:solidFill>
                  <a:srgbClr val="FFFFFF"/>
                </a:solidFill>
              </a:rPr>
              <a:t>Explain why some Palestinians live in Israel</a:t>
            </a:r>
          </a:p>
          <a:p>
            <a:r>
              <a:rPr lang="en-GB" dirty="0">
                <a:solidFill>
                  <a:srgbClr val="FFFFFF"/>
                </a:solidFill>
              </a:rPr>
              <a:t>Explain how life differs for Palestinians and Israelis inside Israel  </a:t>
            </a:r>
          </a:p>
        </p:txBody>
      </p:sp>
    </p:spTree>
    <p:extLst>
      <p:ext uri="{BB962C8B-B14F-4D97-AF65-F5344CB8AC3E}">
        <p14:creationId xmlns:p14="http://schemas.microsoft.com/office/powerpoint/2010/main" val="361176412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76EFD3D9-44F0-4267-BCC1-1613E79D82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6">
            <a:extLst>
              <a:ext uri="{FF2B5EF4-FFF2-40B4-BE49-F238E27FC236}">
                <a16:creationId xmlns:a16="http://schemas.microsoft.com/office/drawing/2014/main" id="{A779A851-95D6-41AF-937A-B0E4B7F6FA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142164" y="900814"/>
            <a:ext cx="759618" cy="5710965"/>
          </a:xfrm>
          <a:custGeom>
            <a:avLst/>
            <a:gdLst>
              <a:gd name="T0" fmla="*/ 414 w 414"/>
              <a:gd name="T1" fmla="*/ 2447 h 2447"/>
              <a:gd name="T2" fmla="*/ 0 w 414"/>
              <a:gd name="T3" fmla="*/ 2247 h 2447"/>
              <a:gd name="T4" fmla="*/ 0 w 414"/>
              <a:gd name="T5" fmla="*/ 0 h 2447"/>
              <a:gd name="T6" fmla="*/ 414 w 414"/>
              <a:gd name="T7" fmla="*/ 200 h 2447"/>
              <a:gd name="T8" fmla="*/ 414 w 414"/>
              <a:gd name="T9" fmla="*/ 2447 h 24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14" h="2447">
                <a:moveTo>
                  <a:pt x="414" y="2447"/>
                </a:moveTo>
                <a:lnTo>
                  <a:pt x="0" y="2247"/>
                </a:lnTo>
                <a:lnTo>
                  <a:pt x="0" y="0"/>
                </a:lnTo>
                <a:lnTo>
                  <a:pt x="414" y="200"/>
                </a:lnTo>
                <a:lnTo>
                  <a:pt x="414" y="2447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7">
            <a:extLst>
              <a:ext uri="{FF2B5EF4-FFF2-40B4-BE49-F238E27FC236}">
                <a16:creationId xmlns:a16="http://schemas.microsoft.com/office/drawing/2014/main" id="{953FB2E7-B6CB-429C-81EB-D9516D6D5C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144437" y="633165"/>
            <a:ext cx="482654" cy="5521414"/>
          </a:xfrm>
          <a:custGeom>
            <a:avLst/>
            <a:gdLst>
              <a:gd name="T0" fmla="*/ 209 w 209"/>
              <a:gd name="T1" fmla="*/ 2246 h 2358"/>
              <a:gd name="T2" fmla="*/ 0 w 209"/>
              <a:gd name="T3" fmla="*/ 2358 h 2358"/>
              <a:gd name="T4" fmla="*/ 0 w 209"/>
              <a:gd name="T5" fmla="*/ 111 h 2358"/>
              <a:gd name="T6" fmla="*/ 209 w 209"/>
              <a:gd name="T7" fmla="*/ 0 h 2358"/>
              <a:gd name="T8" fmla="*/ 209 w 209"/>
              <a:gd name="T9" fmla="*/ 2246 h 23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9" h="2358">
                <a:moveTo>
                  <a:pt x="209" y="2246"/>
                </a:moveTo>
                <a:lnTo>
                  <a:pt x="0" y="2358"/>
                </a:lnTo>
                <a:lnTo>
                  <a:pt x="0" y="111"/>
                </a:lnTo>
                <a:lnTo>
                  <a:pt x="209" y="0"/>
                </a:lnTo>
                <a:lnTo>
                  <a:pt x="209" y="2246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" name="Freeform: Shape 13">
            <a:extLst>
              <a:ext uri="{FF2B5EF4-FFF2-40B4-BE49-F238E27FC236}">
                <a16:creationId xmlns:a16="http://schemas.microsoft.com/office/drawing/2014/main" id="{2EC40DB1-B719-4A13-9A4D-0966B4B278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4621" y="636723"/>
            <a:ext cx="4000062" cy="5257799"/>
          </a:xfrm>
          <a:custGeom>
            <a:avLst/>
            <a:gdLst>
              <a:gd name="connsiteX0" fmla="*/ 0 w 4634682"/>
              <a:gd name="connsiteY0" fmla="*/ 0 h 5257799"/>
              <a:gd name="connsiteX1" fmla="*/ 4634682 w 4634682"/>
              <a:gd name="connsiteY1" fmla="*/ 0 h 5257799"/>
              <a:gd name="connsiteX2" fmla="*/ 4634682 w 4634682"/>
              <a:gd name="connsiteY2" fmla="*/ 5257799 h 5257799"/>
              <a:gd name="connsiteX3" fmla="*/ 0 w 4634682"/>
              <a:gd name="connsiteY3" fmla="*/ 5257799 h 52577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634682" h="5257799">
                <a:moveTo>
                  <a:pt x="0" y="0"/>
                </a:moveTo>
                <a:lnTo>
                  <a:pt x="4634682" y="0"/>
                </a:lnTo>
                <a:lnTo>
                  <a:pt x="4634682" y="5257799"/>
                </a:lnTo>
                <a:lnTo>
                  <a:pt x="0" y="5257799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79FFF75-8305-1F4D-BA78-F9C8BE1462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4872" y="982272"/>
            <a:ext cx="3388419" cy="4560970"/>
          </a:xfrm>
        </p:spPr>
        <p:txBody>
          <a:bodyPr>
            <a:normAutofit/>
          </a:bodyPr>
          <a:lstStyle/>
          <a:p>
            <a:r>
              <a:rPr lang="en-GB" sz="4800" b="1" dirty="0">
                <a:solidFill>
                  <a:srgbClr val="FFFFFF"/>
                </a:solidFill>
              </a:rPr>
              <a:t>Homework: Exam-Style Question</a:t>
            </a:r>
          </a:p>
        </p:txBody>
      </p:sp>
      <p:sp>
        <p:nvSpPr>
          <p:cNvPr id="23" name="Rectangle 8">
            <a:extLst>
              <a:ext uri="{FF2B5EF4-FFF2-40B4-BE49-F238E27FC236}">
                <a16:creationId xmlns:a16="http://schemas.microsoft.com/office/drawing/2014/main" id="{82211336-CFF3-412D-868A-6679C1004C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901782" y="1352302"/>
            <a:ext cx="6655597" cy="525164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6F750A-6468-7042-95C9-0EF8940A30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21862" y="1719618"/>
            <a:ext cx="5948831" cy="4334629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endParaRPr lang="en-GB" sz="4400" dirty="0">
              <a:solidFill>
                <a:srgbClr val="FEFFFF"/>
              </a:solidFill>
            </a:endParaRPr>
          </a:p>
          <a:p>
            <a:pPr marL="0" indent="0">
              <a:buNone/>
            </a:pPr>
            <a:endParaRPr lang="en-GB" sz="4400" dirty="0">
              <a:solidFill>
                <a:srgbClr val="FEFFFF"/>
              </a:solidFill>
            </a:endParaRPr>
          </a:p>
          <a:p>
            <a:pPr marL="0" indent="0">
              <a:buNone/>
            </a:pPr>
            <a:r>
              <a:rPr lang="en-GB" sz="4400" dirty="0">
                <a:solidFill>
                  <a:srgbClr val="FEFFFF"/>
                </a:solidFill>
              </a:rPr>
              <a:t>Explain </a:t>
            </a:r>
            <a:r>
              <a:rPr lang="en-GB" sz="4400" b="1" dirty="0">
                <a:solidFill>
                  <a:srgbClr val="FEFFFF"/>
                </a:solidFill>
              </a:rPr>
              <a:t>two</a:t>
            </a:r>
            <a:r>
              <a:rPr lang="en-GB" sz="4400" dirty="0">
                <a:solidFill>
                  <a:srgbClr val="FEFFFF"/>
                </a:solidFill>
              </a:rPr>
              <a:t> consequences of being Palestinian and living in Israel [8 marks]</a:t>
            </a:r>
          </a:p>
          <a:p>
            <a:endParaRPr lang="en-GB" sz="4400" dirty="0">
              <a:solidFill>
                <a:srgbClr val="FEFFFF"/>
              </a:solidFill>
            </a:endParaRPr>
          </a:p>
          <a:p>
            <a:endParaRPr lang="en-GB" sz="4400" dirty="0">
              <a:solidFill>
                <a:srgbClr val="FE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4247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743AA782-23D1-4521-8CAD-47662984AA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C53C2C9-044A-5D4B-AF2A-C42BE6C5B6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936" y="640080"/>
            <a:ext cx="4818888" cy="1481328"/>
          </a:xfrm>
        </p:spPr>
        <p:txBody>
          <a:bodyPr anchor="b">
            <a:normAutofit/>
          </a:bodyPr>
          <a:lstStyle/>
          <a:p>
            <a:r>
              <a:rPr lang="en-GB" sz="5400" b="1" dirty="0"/>
              <a:t>Starter activity</a:t>
            </a:r>
          </a:p>
        </p:txBody>
      </p:sp>
      <p:sp>
        <p:nvSpPr>
          <p:cNvPr id="12" name="sketch line">
            <a:extLst>
              <a:ext uri="{FF2B5EF4-FFF2-40B4-BE49-F238E27FC236}">
                <a16:creationId xmlns:a16="http://schemas.microsoft.com/office/drawing/2014/main" id="{71877DBC-BB60-40F0-AC93-2ACDBAAE60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78" y="2372868"/>
            <a:ext cx="3255095" cy="18288"/>
          </a:xfrm>
          <a:custGeom>
            <a:avLst/>
            <a:gdLst>
              <a:gd name="connsiteX0" fmla="*/ 0 w 3255095"/>
              <a:gd name="connsiteY0" fmla="*/ 0 h 18288"/>
              <a:gd name="connsiteX1" fmla="*/ 618468 w 3255095"/>
              <a:gd name="connsiteY1" fmla="*/ 0 h 18288"/>
              <a:gd name="connsiteX2" fmla="*/ 1269487 w 3255095"/>
              <a:gd name="connsiteY2" fmla="*/ 0 h 18288"/>
              <a:gd name="connsiteX3" fmla="*/ 1953057 w 3255095"/>
              <a:gd name="connsiteY3" fmla="*/ 0 h 18288"/>
              <a:gd name="connsiteX4" fmla="*/ 2636627 w 3255095"/>
              <a:gd name="connsiteY4" fmla="*/ 0 h 18288"/>
              <a:gd name="connsiteX5" fmla="*/ 3255095 w 3255095"/>
              <a:gd name="connsiteY5" fmla="*/ 0 h 18288"/>
              <a:gd name="connsiteX6" fmla="*/ 3255095 w 3255095"/>
              <a:gd name="connsiteY6" fmla="*/ 18288 h 18288"/>
              <a:gd name="connsiteX7" fmla="*/ 2538974 w 3255095"/>
              <a:gd name="connsiteY7" fmla="*/ 18288 h 18288"/>
              <a:gd name="connsiteX8" fmla="*/ 1822853 w 3255095"/>
              <a:gd name="connsiteY8" fmla="*/ 18288 h 18288"/>
              <a:gd name="connsiteX9" fmla="*/ 1171834 w 3255095"/>
              <a:gd name="connsiteY9" fmla="*/ 18288 h 18288"/>
              <a:gd name="connsiteX10" fmla="*/ 0 w 3255095"/>
              <a:gd name="connsiteY10" fmla="*/ 18288 h 18288"/>
              <a:gd name="connsiteX11" fmla="*/ 0 w 3255095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3CBA7E-20F6-3D48-A206-8FB67ECC2E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0936" y="2660904"/>
            <a:ext cx="5584334" cy="3547872"/>
          </a:xfrm>
        </p:spPr>
        <p:txBody>
          <a:bodyPr anchor="t">
            <a:normAutofit fontScale="92500"/>
          </a:bodyPr>
          <a:lstStyle/>
          <a:p>
            <a:pPr marL="0" indent="0">
              <a:buNone/>
            </a:pPr>
            <a:r>
              <a:rPr lang="en-GB" sz="3200" dirty="0"/>
              <a:t>Share the results of your homework with the person sitting next to you:</a:t>
            </a:r>
          </a:p>
          <a:p>
            <a:r>
              <a:rPr lang="en-GB" sz="3200" dirty="0"/>
              <a:t>What did you want to know more about?</a:t>
            </a:r>
          </a:p>
          <a:p>
            <a:r>
              <a:rPr lang="en-GB" sz="3200" dirty="0"/>
              <a:t>What did you find out?</a:t>
            </a:r>
          </a:p>
          <a:p>
            <a:r>
              <a:rPr lang="en-GB" sz="3200" dirty="0"/>
              <a:t>Did anything surprise you? Why?</a:t>
            </a:r>
          </a:p>
        </p:txBody>
      </p:sp>
      <p:pic>
        <p:nvPicPr>
          <p:cNvPr id="7" name="Graphic 6" descr="Document">
            <a:extLst>
              <a:ext uri="{FF2B5EF4-FFF2-40B4-BE49-F238E27FC236}">
                <a16:creationId xmlns:a16="http://schemas.microsoft.com/office/drawing/2014/main" id="{47CA97DC-B111-45AA-A64B-5CDCF0E87FE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899910" y="965556"/>
            <a:ext cx="4925317" cy="492531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4EBDDE4-8FA1-2244-AE49-EFFA43943F8D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647220">
            <a:off x="5891803" y="3714836"/>
            <a:ext cx="3478464" cy="19359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46868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9">
            <a:extLst>
              <a:ext uri="{FF2B5EF4-FFF2-40B4-BE49-F238E27FC236}">
                <a16:creationId xmlns:a16="http://schemas.microsoft.com/office/drawing/2014/main" id="{8A94871E-96FC-4ADE-815B-41A636E34F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431CB7E-C96A-324E-9149-5E4CC1B5C2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1" y="320040"/>
            <a:ext cx="6314902" cy="3892669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Whole class discussion: </a:t>
            </a:r>
            <a:r>
              <a:rPr lang="en-US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what have you learnt from the person sitting next to you?</a:t>
            </a:r>
          </a:p>
        </p:txBody>
      </p:sp>
      <p:sp>
        <p:nvSpPr>
          <p:cNvPr id="12" name="sketch line">
            <a:extLst>
              <a:ext uri="{FF2B5EF4-FFF2-40B4-BE49-F238E27FC236}">
                <a16:creationId xmlns:a16="http://schemas.microsoft.com/office/drawing/2014/main" id="{3FCFB1DE-0B7E-48CC-BA90-B2AB0889F9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14562" y="4409267"/>
            <a:ext cx="4243589" cy="18288"/>
          </a:xfrm>
          <a:custGeom>
            <a:avLst/>
            <a:gdLst>
              <a:gd name="connsiteX0" fmla="*/ 0 w 4243589"/>
              <a:gd name="connsiteY0" fmla="*/ 0 h 18288"/>
              <a:gd name="connsiteX1" fmla="*/ 563791 w 4243589"/>
              <a:gd name="connsiteY1" fmla="*/ 0 h 18288"/>
              <a:gd name="connsiteX2" fmla="*/ 1042710 w 4243589"/>
              <a:gd name="connsiteY2" fmla="*/ 0 h 18288"/>
              <a:gd name="connsiteX3" fmla="*/ 1564066 w 4243589"/>
              <a:gd name="connsiteY3" fmla="*/ 0 h 18288"/>
              <a:gd name="connsiteX4" fmla="*/ 2212729 w 4243589"/>
              <a:gd name="connsiteY4" fmla="*/ 0 h 18288"/>
              <a:gd name="connsiteX5" fmla="*/ 2776520 w 4243589"/>
              <a:gd name="connsiteY5" fmla="*/ 0 h 18288"/>
              <a:gd name="connsiteX6" fmla="*/ 3297875 w 4243589"/>
              <a:gd name="connsiteY6" fmla="*/ 0 h 18288"/>
              <a:gd name="connsiteX7" fmla="*/ 4243589 w 4243589"/>
              <a:gd name="connsiteY7" fmla="*/ 0 h 18288"/>
              <a:gd name="connsiteX8" fmla="*/ 4243589 w 4243589"/>
              <a:gd name="connsiteY8" fmla="*/ 18288 h 18288"/>
              <a:gd name="connsiteX9" fmla="*/ 3637362 w 4243589"/>
              <a:gd name="connsiteY9" fmla="*/ 18288 h 18288"/>
              <a:gd name="connsiteX10" fmla="*/ 3116007 w 4243589"/>
              <a:gd name="connsiteY10" fmla="*/ 18288 h 18288"/>
              <a:gd name="connsiteX11" fmla="*/ 2424908 w 4243589"/>
              <a:gd name="connsiteY11" fmla="*/ 18288 h 18288"/>
              <a:gd name="connsiteX12" fmla="*/ 1861117 w 4243589"/>
              <a:gd name="connsiteY12" fmla="*/ 18288 h 18288"/>
              <a:gd name="connsiteX13" fmla="*/ 1382198 w 4243589"/>
              <a:gd name="connsiteY13" fmla="*/ 18288 h 18288"/>
              <a:gd name="connsiteX14" fmla="*/ 733535 w 4243589"/>
              <a:gd name="connsiteY14" fmla="*/ 18288 h 18288"/>
              <a:gd name="connsiteX15" fmla="*/ 0 w 4243589"/>
              <a:gd name="connsiteY15" fmla="*/ 18288 h 18288"/>
              <a:gd name="connsiteX16" fmla="*/ 0 w 4243589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18288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3987" y="7429"/>
                  <a:pt x="4243569" y="10822"/>
                  <a:pt x="4243589" y="18288"/>
                </a:cubicBezTo>
                <a:cubicBezTo>
                  <a:pt x="4112949" y="-2855"/>
                  <a:pt x="3928037" y="1831"/>
                  <a:pt x="3637362" y="18288"/>
                </a:cubicBezTo>
                <a:cubicBezTo>
                  <a:pt x="3346687" y="34745"/>
                  <a:pt x="3254446" y="26669"/>
                  <a:pt x="3116007" y="18288"/>
                </a:cubicBezTo>
                <a:cubicBezTo>
                  <a:pt x="2977569" y="9907"/>
                  <a:pt x="2620228" y="28873"/>
                  <a:pt x="2424908" y="18288"/>
                </a:cubicBezTo>
                <a:cubicBezTo>
                  <a:pt x="2229588" y="7703"/>
                  <a:pt x="2088287" y="-3854"/>
                  <a:pt x="1861117" y="18288"/>
                </a:cubicBezTo>
                <a:cubicBezTo>
                  <a:pt x="1633947" y="40430"/>
                  <a:pt x="1502447" y="-871"/>
                  <a:pt x="1382198" y="18288"/>
                </a:cubicBezTo>
                <a:cubicBezTo>
                  <a:pt x="1261949" y="37447"/>
                  <a:pt x="1045440" y="28353"/>
                  <a:pt x="733535" y="18288"/>
                </a:cubicBezTo>
                <a:cubicBezTo>
                  <a:pt x="421630" y="8223"/>
                  <a:pt x="341257" y="-18359"/>
                  <a:pt x="0" y="18288"/>
                </a:cubicBezTo>
                <a:cubicBezTo>
                  <a:pt x="-591" y="13205"/>
                  <a:pt x="-663" y="6329"/>
                  <a:pt x="0" y="0"/>
                </a:cubicBezTo>
                <a:close/>
              </a:path>
              <a:path w="4243589" h="18288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2703" y="5429"/>
                  <a:pt x="4244410" y="14046"/>
                  <a:pt x="4243589" y="18288"/>
                </a:cubicBezTo>
                <a:cubicBezTo>
                  <a:pt x="4130424" y="-1240"/>
                  <a:pt x="3932803" y="42249"/>
                  <a:pt x="3722234" y="18288"/>
                </a:cubicBezTo>
                <a:cubicBezTo>
                  <a:pt x="3511665" y="-5673"/>
                  <a:pt x="3269903" y="45994"/>
                  <a:pt x="3116007" y="18288"/>
                </a:cubicBezTo>
                <a:cubicBezTo>
                  <a:pt x="2962111" y="-9418"/>
                  <a:pt x="2744280" y="23224"/>
                  <a:pt x="2509780" y="18288"/>
                </a:cubicBezTo>
                <a:cubicBezTo>
                  <a:pt x="2275280" y="13352"/>
                  <a:pt x="2066059" y="43664"/>
                  <a:pt x="1945989" y="18288"/>
                </a:cubicBezTo>
                <a:cubicBezTo>
                  <a:pt x="1825919" y="-7088"/>
                  <a:pt x="1407329" y="12616"/>
                  <a:pt x="1254890" y="18288"/>
                </a:cubicBezTo>
                <a:cubicBezTo>
                  <a:pt x="1102451" y="23960"/>
                  <a:pt x="837950" y="31673"/>
                  <a:pt x="563791" y="18288"/>
                </a:cubicBezTo>
                <a:cubicBezTo>
                  <a:pt x="289632" y="4903"/>
                  <a:pt x="132768" y="7105"/>
                  <a:pt x="0" y="18288"/>
                </a:cubicBezTo>
                <a:cubicBezTo>
                  <a:pt x="668" y="13665"/>
                  <a:pt x="578" y="5675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Graphic 6" descr="Chat">
            <a:extLst>
              <a:ext uri="{FF2B5EF4-FFF2-40B4-BE49-F238E27FC236}">
                <a16:creationId xmlns:a16="http://schemas.microsoft.com/office/drawing/2014/main" id="{B2C1F987-FCF2-460A-AA80-32EB7973A86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781544" y="1267079"/>
            <a:ext cx="4087368" cy="4087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3322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635E3568-5D28-364F-8054-B72F6EE4FF3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580909" y="1229077"/>
            <a:ext cx="5472545" cy="549345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024E82D-6BCB-2F46-B7DF-581100DB6A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675" y="183532"/>
            <a:ext cx="9089323" cy="1053021"/>
          </a:xfrm>
        </p:spPr>
        <p:txBody>
          <a:bodyPr>
            <a:noAutofit/>
          </a:bodyPr>
          <a:lstStyle/>
          <a:p>
            <a:r>
              <a:rPr lang="en-GB" sz="3200" b="1" dirty="0">
                <a:solidFill>
                  <a:schemeClr val="accent3"/>
                </a:solidFill>
              </a:rPr>
              <a:t>18a. Keywords wordsearch</a:t>
            </a:r>
            <a:br>
              <a:rPr lang="en-GB" sz="3200" b="1" dirty="0">
                <a:solidFill>
                  <a:schemeClr val="accent3"/>
                </a:solidFill>
              </a:rPr>
            </a:br>
            <a:r>
              <a:rPr lang="en-GB" sz="2800" dirty="0">
                <a:solidFill>
                  <a:schemeClr val="accent3"/>
                </a:solidFill>
              </a:rPr>
              <a:t>Can you find the </a:t>
            </a:r>
            <a:r>
              <a:rPr lang="en-GB" sz="2800" b="1" dirty="0">
                <a:solidFill>
                  <a:schemeClr val="accent1"/>
                </a:solidFill>
              </a:rPr>
              <a:t>keywords</a:t>
            </a:r>
            <a:r>
              <a:rPr lang="en-GB" sz="2800" dirty="0">
                <a:solidFill>
                  <a:schemeClr val="accent3"/>
                </a:solidFill>
              </a:rPr>
              <a:t> and match them to the </a:t>
            </a:r>
            <a:r>
              <a:rPr lang="en-GB" sz="2800" b="1" dirty="0">
                <a:solidFill>
                  <a:schemeClr val="accent6"/>
                </a:solidFill>
              </a:rPr>
              <a:t>definition</a:t>
            </a:r>
            <a:r>
              <a:rPr lang="en-GB" sz="2800" dirty="0">
                <a:solidFill>
                  <a:schemeClr val="accent3"/>
                </a:solidFill>
              </a:rPr>
              <a:t> below?</a:t>
            </a:r>
            <a:endParaRPr lang="en-GB" sz="3200" dirty="0">
              <a:solidFill>
                <a:schemeClr val="accent3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FC500E-4A6D-EE45-BD8D-AFB4658CC6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0945" y="1565283"/>
            <a:ext cx="6248399" cy="4932219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GB" b="1" dirty="0">
                <a:solidFill>
                  <a:schemeClr val="accent1"/>
                </a:solidFill>
              </a:rPr>
              <a:t>__________: </a:t>
            </a:r>
            <a:r>
              <a:rPr lang="en-GB" dirty="0">
                <a:solidFill>
                  <a:schemeClr val="accent6"/>
                </a:solidFill>
              </a:rPr>
              <a:t>a policy or system of separation based on race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b="1" dirty="0">
                <a:solidFill>
                  <a:schemeClr val="accent1"/>
                </a:solidFill>
              </a:rPr>
              <a:t>__________: </a:t>
            </a:r>
            <a:r>
              <a:rPr lang="en-GB" dirty="0">
                <a:solidFill>
                  <a:schemeClr val="accent6"/>
                </a:solidFill>
              </a:rPr>
              <a:t>the unfair treatment of someone based on their race, age or another characteristic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b="1" dirty="0">
                <a:solidFill>
                  <a:schemeClr val="accent1"/>
                </a:solidFill>
              </a:rPr>
              <a:t>__________: </a:t>
            </a:r>
            <a:r>
              <a:rPr lang="en-GB" dirty="0">
                <a:solidFill>
                  <a:schemeClr val="accent6"/>
                </a:solidFill>
              </a:rPr>
              <a:t>a Palestinian who lives in Israel</a:t>
            </a:r>
          </a:p>
          <a:p>
            <a:pPr marL="0" indent="0">
              <a:buNone/>
            </a:pPr>
            <a:endParaRPr lang="en-GB" b="1" dirty="0"/>
          </a:p>
          <a:p>
            <a:pPr marL="0" indent="0">
              <a:buNone/>
            </a:pPr>
            <a:r>
              <a:rPr lang="en-GB" b="1" dirty="0">
                <a:solidFill>
                  <a:schemeClr val="accent1"/>
                </a:solidFill>
              </a:rPr>
              <a:t>__________: </a:t>
            </a:r>
            <a:r>
              <a:rPr lang="en-GB" dirty="0">
                <a:solidFill>
                  <a:schemeClr val="accent6"/>
                </a:solidFill>
              </a:rPr>
              <a:t>the border between Israel, Egypt, Jordan, Lebanon and Syria after the Arab-Israeli War of 1948</a:t>
            </a:r>
          </a:p>
          <a:p>
            <a:pPr marL="0" indent="0">
              <a:buNone/>
            </a:pPr>
            <a:endParaRPr lang="en-GB" b="1" dirty="0">
              <a:solidFill>
                <a:schemeClr val="accent1"/>
              </a:solidFill>
            </a:endParaRPr>
          </a:p>
          <a:p>
            <a:endParaRPr lang="en-GB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022F13A-C186-344C-B0CF-0264E4D1910E}"/>
              </a:ext>
            </a:extLst>
          </p:cNvPr>
          <p:cNvSpPr txBox="1"/>
          <p:nvPr/>
        </p:nvSpPr>
        <p:spPr>
          <a:xfrm>
            <a:off x="8933850" y="337080"/>
            <a:ext cx="201810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>
                <a:solidFill>
                  <a:schemeClr val="accent1"/>
                </a:solidFill>
              </a:rPr>
              <a:t>Green Line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06FB112-85EF-D64B-8311-4877648B62D1}"/>
              </a:ext>
            </a:extLst>
          </p:cNvPr>
          <p:cNvSpPr txBox="1"/>
          <p:nvPr/>
        </p:nvSpPr>
        <p:spPr>
          <a:xfrm>
            <a:off x="10523663" y="586762"/>
            <a:ext cx="140509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>
                <a:solidFill>
                  <a:schemeClr val="accent1"/>
                </a:solidFill>
              </a:rPr>
              <a:t>Israeli Arab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B2C004E-D36F-1D40-B29B-803FFDA8191C}"/>
              </a:ext>
            </a:extLst>
          </p:cNvPr>
          <p:cNvSpPr txBox="1"/>
          <p:nvPr/>
        </p:nvSpPr>
        <p:spPr>
          <a:xfrm>
            <a:off x="10267932" y="135466"/>
            <a:ext cx="30710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>
                <a:solidFill>
                  <a:schemeClr val="accent1"/>
                </a:solidFill>
              </a:rPr>
              <a:t>Discrimination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ABDFCA3-9A24-2047-813F-336B24630148}"/>
              </a:ext>
            </a:extLst>
          </p:cNvPr>
          <p:cNvSpPr txBox="1"/>
          <p:nvPr/>
        </p:nvSpPr>
        <p:spPr>
          <a:xfrm>
            <a:off x="9235468" y="812582"/>
            <a:ext cx="141486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>
                <a:solidFill>
                  <a:schemeClr val="accent1"/>
                </a:solidFill>
              </a:rPr>
              <a:t>Apartheid</a:t>
            </a:r>
          </a:p>
        </p:txBody>
      </p:sp>
      <p:sp>
        <p:nvSpPr>
          <p:cNvPr id="12" name="Rounded Rectangle 11">
            <a:extLst>
              <a:ext uri="{FF2B5EF4-FFF2-40B4-BE49-F238E27FC236}">
                <a16:creationId xmlns:a16="http://schemas.microsoft.com/office/drawing/2014/main" id="{AEAC5BA1-670C-9D40-81D7-BF76DBAF72C0}"/>
              </a:ext>
            </a:extLst>
          </p:cNvPr>
          <p:cNvSpPr/>
          <p:nvPr/>
        </p:nvSpPr>
        <p:spPr>
          <a:xfrm rot="2748459">
            <a:off x="7521086" y="4532972"/>
            <a:ext cx="4335326" cy="308717"/>
          </a:xfrm>
          <a:prstGeom prst="roundRect">
            <a:avLst/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Rounded Rectangle 12">
            <a:extLst>
              <a:ext uri="{FF2B5EF4-FFF2-40B4-BE49-F238E27FC236}">
                <a16:creationId xmlns:a16="http://schemas.microsoft.com/office/drawing/2014/main" id="{A8368927-BB12-774B-A265-F940302D32A6}"/>
              </a:ext>
            </a:extLst>
          </p:cNvPr>
          <p:cNvSpPr/>
          <p:nvPr/>
        </p:nvSpPr>
        <p:spPr>
          <a:xfrm rot="5400000">
            <a:off x="10190171" y="3789375"/>
            <a:ext cx="3113049" cy="308717"/>
          </a:xfrm>
          <a:prstGeom prst="roundRect">
            <a:avLst/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A5147330-24DA-364B-8E4F-EE7454440AD8}"/>
              </a:ext>
            </a:extLst>
          </p:cNvPr>
          <p:cNvSpPr/>
          <p:nvPr/>
        </p:nvSpPr>
        <p:spPr>
          <a:xfrm rot="2680296">
            <a:off x="6162637" y="4029687"/>
            <a:ext cx="6686190" cy="219814"/>
          </a:xfrm>
          <a:prstGeom prst="roundRect">
            <a:avLst/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Rounded Rectangle 14">
            <a:extLst>
              <a:ext uri="{FF2B5EF4-FFF2-40B4-BE49-F238E27FC236}">
                <a16:creationId xmlns:a16="http://schemas.microsoft.com/office/drawing/2014/main" id="{89C45B89-863D-7840-BA64-2EEFAD36A06F}"/>
              </a:ext>
            </a:extLst>
          </p:cNvPr>
          <p:cNvSpPr/>
          <p:nvPr/>
        </p:nvSpPr>
        <p:spPr>
          <a:xfrm rot="2748459">
            <a:off x="7371334" y="3798584"/>
            <a:ext cx="5280861" cy="290491"/>
          </a:xfrm>
          <a:prstGeom prst="roundRect">
            <a:avLst/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288846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859 0.0162 L -0.70976 0.10717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5065" y="453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6758 0.02246 L -0.81315 0.37824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7279" y="177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91 0.02338 L -0.82057 0.54005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1081" y="258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242 0.02778 L -0.68906 0.70347 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839" y="3377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12" grpId="0" animBg="1"/>
      <p:bldP spid="13" grpId="0" animBg="1"/>
      <p:bldP spid="14" grpId="0" animBg="1"/>
      <p:bldP spid="1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100EDD19-6802-4EC3-95CE-CFFAB042CF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2A8E4FB-DF46-5743-BA92-2C9D53D23C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8628" y="365189"/>
            <a:ext cx="10515600" cy="1325563"/>
          </a:xfrm>
        </p:spPr>
        <p:txBody>
          <a:bodyPr>
            <a:normAutofit/>
          </a:bodyPr>
          <a:lstStyle/>
          <a:p>
            <a:r>
              <a:rPr lang="en-GB" dirty="0"/>
              <a:t>What do we mean by </a:t>
            </a:r>
            <a:r>
              <a:rPr lang="en-GB" b="1" dirty="0"/>
              <a:t>Israel</a:t>
            </a:r>
            <a:r>
              <a:rPr lang="en-GB" dirty="0"/>
              <a:t>?</a:t>
            </a:r>
          </a:p>
        </p:txBody>
      </p:sp>
      <p:sp>
        <p:nvSpPr>
          <p:cNvPr id="17" name="sketch line">
            <a:extLst>
              <a:ext uri="{FF2B5EF4-FFF2-40B4-BE49-F238E27FC236}">
                <a16:creationId xmlns:a16="http://schemas.microsoft.com/office/drawing/2014/main" id="{DB17E863-922E-4C26-BD64-E8FD41D286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9036" y="1677373"/>
            <a:ext cx="10853928" cy="18288"/>
          </a:xfrm>
          <a:custGeom>
            <a:avLst/>
            <a:gdLst>
              <a:gd name="connsiteX0" fmla="*/ 0 w 10853928"/>
              <a:gd name="connsiteY0" fmla="*/ 0 h 18288"/>
              <a:gd name="connsiteX1" fmla="*/ 461292 w 10853928"/>
              <a:gd name="connsiteY1" fmla="*/ 0 h 18288"/>
              <a:gd name="connsiteX2" fmla="*/ 1139662 w 10853928"/>
              <a:gd name="connsiteY2" fmla="*/ 0 h 18288"/>
              <a:gd name="connsiteX3" fmla="*/ 1926572 w 10853928"/>
              <a:gd name="connsiteY3" fmla="*/ 0 h 18288"/>
              <a:gd name="connsiteX4" fmla="*/ 2279325 w 10853928"/>
              <a:gd name="connsiteY4" fmla="*/ 0 h 18288"/>
              <a:gd name="connsiteX5" fmla="*/ 2632078 w 10853928"/>
              <a:gd name="connsiteY5" fmla="*/ 0 h 18288"/>
              <a:gd name="connsiteX6" fmla="*/ 3527527 w 10853928"/>
              <a:gd name="connsiteY6" fmla="*/ 0 h 18288"/>
              <a:gd name="connsiteX7" fmla="*/ 4205897 w 10853928"/>
              <a:gd name="connsiteY7" fmla="*/ 0 h 18288"/>
              <a:gd name="connsiteX8" fmla="*/ 4558650 w 10853928"/>
              <a:gd name="connsiteY8" fmla="*/ 0 h 18288"/>
              <a:gd name="connsiteX9" fmla="*/ 5237020 w 10853928"/>
              <a:gd name="connsiteY9" fmla="*/ 0 h 18288"/>
              <a:gd name="connsiteX10" fmla="*/ 6132469 w 10853928"/>
              <a:gd name="connsiteY10" fmla="*/ 0 h 18288"/>
              <a:gd name="connsiteX11" fmla="*/ 6702301 w 10853928"/>
              <a:gd name="connsiteY11" fmla="*/ 0 h 18288"/>
              <a:gd name="connsiteX12" fmla="*/ 7272132 w 10853928"/>
              <a:gd name="connsiteY12" fmla="*/ 0 h 18288"/>
              <a:gd name="connsiteX13" fmla="*/ 7950502 w 10853928"/>
              <a:gd name="connsiteY13" fmla="*/ 0 h 18288"/>
              <a:gd name="connsiteX14" fmla="*/ 8737412 w 10853928"/>
              <a:gd name="connsiteY14" fmla="*/ 0 h 18288"/>
              <a:gd name="connsiteX15" fmla="*/ 9524322 w 10853928"/>
              <a:gd name="connsiteY15" fmla="*/ 0 h 18288"/>
              <a:gd name="connsiteX16" fmla="*/ 10853928 w 10853928"/>
              <a:gd name="connsiteY16" fmla="*/ 0 h 18288"/>
              <a:gd name="connsiteX17" fmla="*/ 10853928 w 10853928"/>
              <a:gd name="connsiteY17" fmla="*/ 18288 h 18288"/>
              <a:gd name="connsiteX18" fmla="*/ 10392636 w 10853928"/>
              <a:gd name="connsiteY18" fmla="*/ 18288 h 18288"/>
              <a:gd name="connsiteX19" fmla="*/ 9497187 w 10853928"/>
              <a:gd name="connsiteY19" fmla="*/ 18288 h 18288"/>
              <a:gd name="connsiteX20" fmla="*/ 8818817 w 10853928"/>
              <a:gd name="connsiteY20" fmla="*/ 18288 h 18288"/>
              <a:gd name="connsiteX21" fmla="*/ 8466064 w 10853928"/>
              <a:gd name="connsiteY21" fmla="*/ 18288 h 18288"/>
              <a:gd name="connsiteX22" fmla="*/ 7787693 w 10853928"/>
              <a:gd name="connsiteY22" fmla="*/ 18288 h 18288"/>
              <a:gd name="connsiteX23" fmla="*/ 7217862 w 10853928"/>
              <a:gd name="connsiteY23" fmla="*/ 18288 h 18288"/>
              <a:gd name="connsiteX24" fmla="*/ 6648031 w 10853928"/>
              <a:gd name="connsiteY24" fmla="*/ 18288 h 18288"/>
              <a:gd name="connsiteX25" fmla="*/ 6078200 w 10853928"/>
              <a:gd name="connsiteY25" fmla="*/ 18288 h 18288"/>
              <a:gd name="connsiteX26" fmla="*/ 5508368 w 10853928"/>
              <a:gd name="connsiteY26" fmla="*/ 18288 h 18288"/>
              <a:gd name="connsiteX27" fmla="*/ 4721459 w 10853928"/>
              <a:gd name="connsiteY27" fmla="*/ 18288 h 18288"/>
              <a:gd name="connsiteX28" fmla="*/ 4043088 w 10853928"/>
              <a:gd name="connsiteY28" fmla="*/ 18288 h 18288"/>
              <a:gd name="connsiteX29" fmla="*/ 3690336 w 10853928"/>
              <a:gd name="connsiteY29" fmla="*/ 18288 h 18288"/>
              <a:gd name="connsiteX30" fmla="*/ 3120504 w 10853928"/>
              <a:gd name="connsiteY30" fmla="*/ 18288 h 18288"/>
              <a:gd name="connsiteX31" fmla="*/ 2333595 w 10853928"/>
              <a:gd name="connsiteY31" fmla="*/ 18288 h 18288"/>
              <a:gd name="connsiteX32" fmla="*/ 1872303 w 10853928"/>
              <a:gd name="connsiteY32" fmla="*/ 18288 h 18288"/>
              <a:gd name="connsiteX33" fmla="*/ 976854 w 10853928"/>
              <a:gd name="connsiteY33" fmla="*/ 18288 h 18288"/>
              <a:gd name="connsiteX34" fmla="*/ 0 w 10853928"/>
              <a:gd name="connsiteY34" fmla="*/ 18288 h 18288"/>
              <a:gd name="connsiteX35" fmla="*/ 0 w 10853928"/>
              <a:gd name="connsiteY35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853928" h="18288" fill="none" extrusionOk="0">
                <a:moveTo>
                  <a:pt x="0" y="0"/>
                </a:moveTo>
                <a:cubicBezTo>
                  <a:pt x="146993" y="-19076"/>
                  <a:pt x="347684" y="-4790"/>
                  <a:pt x="461292" y="0"/>
                </a:cubicBezTo>
                <a:cubicBezTo>
                  <a:pt x="574900" y="4790"/>
                  <a:pt x="808367" y="19821"/>
                  <a:pt x="1139662" y="0"/>
                </a:cubicBezTo>
                <a:cubicBezTo>
                  <a:pt x="1470957" y="-19821"/>
                  <a:pt x="1627405" y="5721"/>
                  <a:pt x="1926572" y="0"/>
                </a:cubicBezTo>
                <a:cubicBezTo>
                  <a:pt x="2225739" y="-5721"/>
                  <a:pt x="2137730" y="-3235"/>
                  <a:pt x="2279325" y="0"/>
                </a:cubicBezTo>
                <a:cubicBezTo>
                  <a:pt x="2420920" y="3235"/>
                  <a:pt x="2456518" y="9685"/>
                  <a:pt x="2632078" y="0"/>
                </a:cubicBezTo>
                <a:cubicBezTo>
                  <a:pt x="2807638" y="-9685"/>
                  <a:pt x="3211516" y="-43007"/>
                  <a:pt x="3527527" y="0"/>
                </a:cubicBezTo>
                <a:cubicBezTo>
                  <a:pt x="3843538" y="43007"/>
                  <a:pt x="4058833" y="22042"/>
                  <a:pt x="4205897" y="0"/>
                </a:cubicBezTo>
                <a:cubicBezTo>
                  <a:pt x="4352961" y="-22042"/>
                  <a:pt x="4474805" y="-11846"/>
                  <a:pt x="4558650" y="0"/>
                </a:cubicBezTo>
                <a:cubicBezTo>
                  <a:pt x="4642495" y="11846"/>
                  <a:pt x="5041928" y="-6069"/>
                  <a:pt x="5237020" y="0"/>
                </a:cubicBezTo>
                <a:cubicBezTo>
                  <a:pt x="5432112" y="6069"/>
                  <a:pt x="5943266" y="-17479"/>
                  <a:pt x="6132469" y="0"/>
                </a:cubicBezTo>
                <a:cubicBezTo>
                  <a:pt x="6321672" y="17479"/>
                  <a:pt x="6483872" y="26234"/>
                  <a:pt x="6702301" y="0"/>
                </a:cubicBezTo>
                <a:cubicBezTo>
                  <a:pt x="6920730" y="-26234"/>
                  <a:pt x="6991194" y="-15156"/>
                  <a:pt x="7272132" y="0"/>
                </a:cubicBezTo>
                <a:cubicBezTo>
                  <a:pt x="7553070" y="15156"/>
                  <a:pt x="7684444" y="-32961"/>
                  <a:pt x="7950502" y="0"/>
                </a:cubicBezTo>
                <a:cubicBezTo>
                  <a:pt x="8216560" y="32961"/>
                  <a:pt x="8493290" y="-10491"/>
                  <a:pt x="8737412" y="0"/>
                </a:cubicBezTo>
                <a:cubicBezTo>
                  <a:pt x="8981534" y="10491"/>
                  <a:pt x="9191586" y="-13899"/>
                  <a:pt x="9524322" y="0"/>
                </a:cubicBezTo>
                <a:cubicBezTo>
                  <a:pt x="9857058" y="13899"/>
                  <a:pt x="10297509" y="7485"/>
                  <a:pt x="10853928" y="0"/>
                </a:cubicBezTo>
                <a:cubicBezTo>
                  <a:pt x="10854574" y="4451"/>
                  <a:pt x="10854418" y="9226"/>
                  <a:pt x="10853928" y="18288"/>
                </a:cubicBezTo>
                <a:cubicBezTo>
                  <a:pt x="10691638" y="28522"/>
                  <a:pt x="10574319" y="29578"/>
                  <a:pt x="10392636" y="18288"/>
                </a:cubicBezTo>
                <a:cubicBezTo>
                  <a:pt x="10210953" y="6998"/>
                  <a:pt x="9836277" y="-16742"/>
                  <a:pt x="9497187" y="18288"/>
                </a:cubicBezTo>
                <a:cubicBezTo>
                  <a:pt x="9158097" y="53318"/>
                  <a:pt x="9119479" y="30714"/>
                  <a:pt x="8818817" y="18288"/>
                </a:cubicBezTo>
                <a:cubicBezTo>
                  <a:pt x="8518155" y="5863"/>
                  <a:pt x="8640037" y="6483"/>
                  <a:pt x="8466064" y="18288"/>
                </a:cubicBezTo>
                <a:cubicBezTo>
                  <a:pt x="8292091" y="30093"/>
                  <a:pt x="7997656" y="18914"/>
                  <a:pt x="7787693" y="18288"/>
                </a:cubicBezTo>
                <a:cubicBezTo>
                  <a:pt x="7577730" y="17662"/>
                  <a:pt x="7412468" y="21416"/>
                  <a:pt x="7217862" y="18288"/>
                </a:cubicBezTo>
                <a:cubicBezTo>
                  <a:pt x="7023256" y="15160"/>
                  <a:pt x="6898018" y="14824"/>
                  <a:pt x="6648031" y="18288"/>
                </a:cubicBezTo>
                <a:cubicBezTo>
                  <a:pt x="6398044" y="21752"/>
                  <a:pt x="6254402" y="38625"/>
                  <a:pt x="6078200" y="18288"/>
                </a:cubicBezTo>
                <a:cubicBezTo>
                  <a:pt x="5901998" y="-2049"/>
                  <a:pt x="5622886" y="3213"/>
                  <a:pt x="5508368" y="18288"/>
                </a:cubicBezTo>
                <a:cubicBezTo>
                  <a:pt x="5393850" y="33363"/>
                  <a:pt x="5036260" y="26830"/>
                  <a:pt x="4721459" y="18288"/>
                </a:cubicBezTo>
                <a:cubicBezTo>
                  <a:pt x="4406658" y="9746"/>
                  <a:pt x="4239221" y="41551"/>
                  <a:pt x="4043088" y="18288"/>
                </a:cubicBezTo>
                <a:cubicBezTo>
                  <a:pt x="3846955" y="-4975"/>
                  <a:pt x="3818802" y="34658"/>
                  <a:pt x="3690336" y="18288"/>
                </a:cubicBezTo>
                <a:cubicBezTo>
                  <a:pt x="3561870" y="1918"/>
                  <a:pt x="3265491" y="42194"/>
                  <a:pt x="3120504" y="18288"/>
                </a:cubicBezTo>
                <a:cubicBezTo>
                  <a:pt x="2975517" y="-5618"/>
                  <a:pt x="2720254" y="36673"/>
                  <a:pt x="2333595" y="18288"/>
                </a:cubicBezTo>
                <a:cubicBezTo>
                  <a:pt x="1946936" y="-97"/>
                  <a:pt x="2097241" y="5776"/>
                  <a:pt x="1872303" y="18288"/>
                </a:cubicBezTo>
                <a:cubicBezTo>
                  <a:pt x="1647365" y="30800"/>
                  <a:pt x="1282708" y="45380"/>
                  <a:pt x="976854" y="18288"/>
                </a:cubicBezTo>
                <a:cubicBezTo>
                  <a:pt x="671000" y="-8804"/>
                  <a:pt x="408401" y="-12775"/>
                  <a:pt x="0" y="18288"/>
                </a:cubicBezTo>
                <a:cubicBezTo>
                  <a:pt x="-213" y="9468"/>
                  <a:pt x="187" y="4459"/>
                  <a:pt x="0" y="0"/>
                </a:cubicBezTo>
                <a:close/>
              </a:path>
              <a:path w="10853928" h="18288" stroke="0" extrusionOk="0">
                <a:moveTo>
                  <a:pt x="0" y="0"/>
                </a:moveTo>
                <a:cubicBezTo>
                  <a:pt x="267322" y="15284"/>
                  <a:pt x="415388" y="-21048"/>
                  <a:pt x="569831" y="0"/>
                </a:cubicBezTo>
                <a:cubicBezTo>
                  <a:pt x="724274" y="21048"/>
                  <a:pt x="769333" y="-2353"/>
                  <a:pt x="922584" y="0"/>
                </a:cubicBezTo>
                <a:cubicBezTo>
                  <a:pt x="1075835" y="2353"/>
                  <a:pt x="1399490" y="-145"/>
                  <a:pt x="1818033" y="0"/>
                </a:cubicBezTo>
                <a:cubicBezTo>
                  <a:pt x="2236576" y="145"/>
                  <a:pt x="2145330" y="5482"/>
                  <a:pt x="2387864" y="0"/>
                </a:cubicBezTo>
                <a:cubicBezTo>
                  <a:pt x="2630398" y="-5482"/>
                  <a:pt x="2793207" y="18487"/>
                  <a:pt x="2957695" y="0"/>
                </a:cubicBezTo>
                <a:cubicBezTo>
                  <a:pt x="3122183" y="-18487"/>
                  <a:pt x="3579141" y="19003"/>
                  <a:pt x="3853144" y="0"/>
                </a:cubicBezTo>
                <a:cubicBezTo>
                  <a:pt x="4127147" y="-19003"/>
                  <a:pt x="4209857" y="12211"/>
                  <a:pt x="4314436" y="0"/>
                </a:cubicBezTo>
                <a:cubicBezTo>
                  <a:pt x="4419015" y="-12211"/>
                  <a:pt x="4762459" y="-17220"/>
                  <a:pt x="5209885" y="0"/>
                </a:cubicBezTo>
                <a:cubicBezTo>
                  <a:pt x="5657311" y="17220"/>
                  <a:pt x="5692663" y="-3290"/>
                  <a:pt x="6105335" y="0"/>
                </a:cubicBezTo>
                <a:cubicBezTo>
                  <a:pt x="6518007" y="3290"/>
                  <a:pt x="6455516" y="-5124"/>
                  <a:pt x="6783705" y="0"/>
                </a:cubicBezTo>
                <a:cubicBezTo>
                  <a:pt x="7111894" y="5124"/>
                  <a:pt x="7441941" y="-17829"/>
                  <a:pt x="7679154" y="0"/>
                </a:cubicBezTo>
                <a:cubicBezTo>
                  <a:pt x="7916367" y="17829"/>
                  <a:pt x="8102967" y="-24363"/>
                  <a:pt x="8248985" y="0"/>
                </a:cubicBezTo>
                <a:cubicBezTo>
                  <a:pt x="8395003" y="24363"/>
                  <a:pt x="8552393" y="25505"/>
                  <a:pt x="8818817" y="0"/>
                </a:cubicBezTo>
                <a:cubicBezTo>
                  <a:pt x="9085241" y="-25505"/>
                  <a:pt x="9411308" y="38000"/>
                  <a:pt x="9605726" y="0"/>
                </a:cubicBezTo>
                <a:cubicBezTo>
                  <a:pt x="9800144" y="-38000"/>
                  <a:pt x="10006468" y="-25741"/>
                  <a:pt x="10175558" y="0"/>
                </a:cubicBezTo>
                <a:cubicBezTo>
                  <a:pt x="10344648" y="25741"/>
                  <a:pt x="10696282" y="695"/>
                  <a:pt x="10853928" y="0"/>
                </a:cubicBezTo>
                <a:cubicBezTo>
                  <a:pt x="10853521" y="8690"/>
                  <a:pt x="10853774" y="14141"/>
                  <a:pt x="10853928" y="18288"/>
                </a:cubicBezTo>
                <a:cubicBezTo>
                  <a:pt x="10608124" y="24255"/>
                  <a:pt x="10343415" y="22307"/>
                  <a:pt x="10067018" y="18288"/>
                </a:cubicBezTo>
                <a:cubicBezTo>
                  <a:pt x="9790621" y="14270"/>
                  <a:pt x="9843266" y="3564"/>
                  <a:pt x="9714266" y="18288"/>
                </a:cubicBezTo>
                <a:cubicBezTo>
                  <a:pt x="9585266" y="33012"/>
                  <a:pt x="9379484" y="1875"/>
                  <a:pt x="9252974" y="18288"/>
                </a:cubicBezTo>
                <a:cubicBezTo>
                  <a:pt x="9126464" y="34701"/>
                  <a:pt x="8580678" y="-4904"/>
                  <a:pt x="8357525" y="18288"/>
                </a:cubicBezTo>
                <a:cubicBezTo>
                  <a:pt x="8134372" y="41480"/>
                  <a:pt x="7903199" y="26458"/>
                  <a:pt x="7679154" y="18288"/>
                </a:cubicBezTo>
                <a:cubicBezTo>
                  <a:pt x="7455109" y="10118"/>
                  <a:pt x="7435944" y="27109"/>
                  <a:pt x="7217862" y="18288"/>
                </a:cubicBezTo>
                <a:cubicBezTo>
                  <a:pt x="6999780" y="9467"/>
                  <a:pt x="6680409" y="18985"/>
                  <a:pt x="6539492" y="18288"/>
                </a:cubicBezTo>
                <a:cubicBezTo>
                  <a:pt x="6398575" y="17592"/>
                  <a:pt x="6312077" y="33018"/>
                  <a:pt x="6186739" y="18288"/>
                </a:cubicBezTo>
                <a:cubicBezTo>
                  <a:pt x="6061401" y="3558"/>
                  <a:pt x="5947033" y="12075"/>
                  <a:pt x="5833986" y="18288"/>
                </a:cubicBezTo>
                <a:cubicBezTo>
                  <a:pt x="5720939" y="24501"/>
                  <a:pt x="5482226" y="8586"/>
                  <a:pt x="5155616" y="18288"/>
                </a:cubicBezTo>
                <a:cubicBezTo>
                  <a:pt x="4829006" y="27991"/>
                  <a:pt x="4841274" y="29316"/>
                  <a:pt x="4694324" y="18288"/>
                </a:cubicBezTo>
                <a:cubicBezTo>
                  <a:pt x="4547374" y="7260"/>
                  <a:pt x="4077675" y="7013"/>
                  <a:pt x="3907414" y="18288"/>
                </a:cubicBezTo>
                <a:cubicBezTo>
                  <a:pt x="3737153" y="29564"/>
                  <a:pt x="3538393" y="21630"/>
                  <a:pt x="3446122" y="18288"/>
                </a:cubicBezTo>
                <a:cubicBezTo>
                  <a:pt x="3353851" y="14946"/>
                  <a:pt x="2990320" y="-8091"/>
                  <a:pt x="2659212" y="18288"/>
                </a:cubicBezTo>
                <a:cubicBezTo>
                  <a:pt x="2328104" y="44667"/>
                  <a:pt x="2427653" y="9607"/>
                  <a:pt x="2306460" y="18288"/>
                </a:cubicBezTo>
                <a:cubicBezTo>
                  <a:pt x="2185267" y="26969"/>
                  <a:pt x="1719763" y="3717"/>
                  <a:pt x="1519550" y="18288"/>
                </a:cubicBezTo>
                <a:cubicBezTo>
                  <a:pt x="1319337" y="32860"/>
                  <a:pt x="1167371" y="17040"/>
                  <a:pt x="1058258" y="18288"/>
                </a:cubicBezTo>
                <a:cubicBezTo>
                  <a:pt x="949145" y="19536"/>
                  <a:pt x="780234" y="31447"/>
                  <a:pt x="705505" y="18288"/>
                </a:cubicBezTo>
                <a:cubicBezTo>
                  <a:pt x="630776" y="5129"/>
                  <a:pt x="215796" y="30056"/>
                  <a:pt x="0" y="18288"/>
                </a:cubicBezTo>
                <a:cubicBezTo>
                  <a:pt x="-53" y="11301"/>
                  <a:pt x="-649" y="7756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D87CC3-9CC3-8040-87C5-4EEF5EAE13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9036" y="1926321"/>
            <a:ext cx="10515600" cy="425196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/>
              <a:t>Since the early 1900s, the map of Palestine-Israel has shifted…</a:t>
            </a:r>
          </a:p>
        </p:txBody>
      </p:sp>
      <p:pic>
        <p:nvPicPr>
          <p:cNvPr id="19" name="Picture 18" descr="Map&#10;&#10;Description automatically generated">
            <a:extLst>
              <a:ext uri="{FF2B5EF4-FFF2-40B4-BE49-F238E27FC236}">
                <a16:creationId xmlns:a16="http://schemas.microsoft.com/office/drawing/2014/main" id="{CE13A695-3164-2244-9E09-8D386B5932F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503" y="2738549"/>
            <a:ext cx="2106670" cy="2879115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D2AC5E1F-F205-BB47-8D7C-FF72A784C43F}"/>
              </a:ext>
            </a:extLst>
          </p:cNvPr>
          <p:cNvSpPr txBox="1"/>
          <p:nvPr/>
        </p:nvSpPr>
        <p:spPr>
          <a:xfrm>
            <a:off x="201975" y="5851690"/>
            <a:ext cx="17516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>
                <a:solidFill>
                  <a:srgbClr val="B4A8BC"/>
                </a:solidFill>
              </a:rPr>
              <a:t>Palestine-Israel</a:t>
            </a:r>
          </a:p>
          <a:p>
            <a:pPr algn="ctr"/>
            <a:r>
              <a:rPr lang="en-GB" b="1" dirty="0">
                <a:solidFill>
                  <a:srgbClr val="B4A8BC"/>
                </a:solidFill>
              </a:rPr>
              <a:t>pre-1918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315DADCF-6D1D-6041-9FEE-4066AC9672BE}"/>
              </a:ext>
            </a:extLst>
          </p:cNvPr>
          <p:cNvSpPr txBox="1"/>
          <p:nvPr/>
        </p:nvSpPr>
        <p:spPr>
          <a:xfrm>
            <a:off x="2372958" y="5816877"/>
            <a:ext cx="17516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>
                <a:solidFill>
                  <a:srgbClr val="ADB03D"/>
                </a:solidFill>
              </a:rPr>
              <a:t>British Mandate</a:t>
            </a:r>
          </a:p>
          <a:p>
            <a:pPr algn="ctr"/>
            <a:r>
              <a:rPr lang="en-GB" b="1" dirty="0">
                <a:solidFill>
                  <a:srgbClr val="ADB03D"/>
                </a:solidFill>
              </a:rPr>
              <a:t>1918-1948</a:t>
            </a:r>
          </a:p>
        </p:txBody>
      </p:sp>
      <p:pic>
        <p:nvPicPr>
          <p:cNvPr id="22" name="Picture 2" descr="NPR">
            <a:extLst>
              <a:ext uri="{FF2B5EF4-FFF2-40B4-BE49-F238E27FC236}">
                <a16:creationId xmlns:a16="http://schemas.microsoft.com/office/drawing/2014/main" id="{103548A6-448C-FF41-ACEB-BAD56544F21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204173" y="2877244"/>
            <a:ext cx="2337424" cy="26798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8F43536B-6497-7840-83D5-A46C253ED6FB}"/>
              </a:ext>
            </a:extLst>
          </p:cNvPr>
          <p:cNvSpPr txBox="1"/>
          <p:nvPr/>
        </p:nvSpPr>
        <p:spPr>
          <a:xfrm>
            <a:off x="4696096" y="5822367"/>
            <a:ext cx="21873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>
                <a:solidFill>
                  <a:srgbClr val="FF0000"/>
                </a:solidFill>
              </a:rPr>
              <a:t>After the 1948 Arab-Israeli war</a:t>
            </a:r>
          </a:p>
        </p:txBody>
      </p:sp>
      <p:pic>
        <p:nvPicPr>
          <p:cNvPr id="25" name="Picture 2" descr="BBC News | In Depth | World | Israel and the Palestinians">
            <a:extLst>
              <a:ext uri="{FF2B5EF4-FFF2-40B4-BE49-F238E27FC236}">
                <a16:creationId xmlns:a16="http://schemas.microsoft.com/office/drawing/2014/main" id="{1318F66A-0E5A-C14B-A345-EE72FFAD0F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9278" y="2877244"/>
            <a:ext cx="2695116" cy="26951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4" descr="Palestine and Israel: Mapping an annexation | Infographic News | Al Jazeera">
            <a:extLst>
              <a:ext uri="{FF2B5EF4-FFF2-40B4-BE49-F238E27FC236}">
                <a16:creationId xmlns:a16="http://schemas.microsoft.com/office/drawing/2014/main" id="{DF3EC58A-9857-4E45-AEB0-39D5BE6BB70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322212" y="2578096"/>
            <a:ext cx="1585103" cy="3335232"/>
          </a:xfrm>
          <a:prstGeom prst="rect">
            <a:avLst/>
          </a:prstGeom>
          <a:noFill/>
          <a:ln w="38100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5" name="TextBox 34">
            <a:extLst>
              <a:ext uri="{FF2B5EF4-FFF2-40B4-BE49-F238E27FC236}">
                <a16:creationId xmlns:a16="http://schemas.microsoft.com/office/drawing/2014/main" id="{ECA3761A-01E3-D143-AC09-44D92518FD7E}"/>
              </a:ext>
            </a:extLst>
          </p:cNvPr>
          <p:cNvSpPr txBox="1"/>
          <p:nvPr/>
        </p:nvSpPr>
        <p:spPr>
          <a:xfrm>
            <a:off x="7322211" y="6140042"/>
            <a:ext cx="1904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>
                <a:solidFill>
                  <a:srgbClr val="0070C0"/>
                </a:solidFill>
              </a:rPr>
              <a:t>After 1967</a:t>
            </a:r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62871AC2-B0C8-B944-A765-C08174E15CBD}"/>
              </a:ext>
            </a:extLst>
          </p:cNvPr>
          <p:cNvCxnSpPr>
            <a:cxnSpLocks/>
          </p:cNvCxnSpPr>
          <p:nvPr/>
        </p:nvCxnSpPr>
        <p:spPr>
          <a:xfrm>
            <a:off x="1953580" y="4418863"/>
            <a:ext cx="569537" cy="0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D0F5D56E-9267-7446-B113-03FD03002D34}"/>
              </a:ext>
            </a:extLst>
          </p:cNvPr>
          <p:cNvCxnSpPr>
            <a:cxnSpLocks/>
          </p:cNvCxnSpPr>
          <p:nvPr/>
        </p:nvCxnSpPr>
        <p:spPr>
          <a:xfrm>
            <a:off x="4212991" y="4926863"/>
            <a:ext cx="569537" cy="0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A3CEA218-0B53-DB4E-9645-91D6EE6ED947}"/>
              </a:ext>
            </a:extLst>
          </p:cNvPr>
          <p:cNvCxnSpPr>
            <a:cxnSpLocks/>
          </p:cNvCxnSpPr>
          <p:nvPr/>
        </p:nvCxnSpPr>
        <p:spPr>
          <a:xfrm>
            <a:off x="7037442" y="3267396"/>
            <a:ext cx="569537" cy="0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63D01A12-BC0B-AB44-BA9E-C24ECB838B2B}"/>
              </a:ext>
            </a:extLst>
          </p:cNvPr>
          <p:cNvSpPr txBox="1"/>
          <p:nvPr/>
        </p:nvSpPr>
        <p:spPr>
          <a:xfrm>
            <a:off x="9388018" y="2738549"/>
            <a:ext cx="2368151" cy="3477875"/>
          </a:xfrm>
          <a:prstGeom prst="rect">
            <a:avLst/>
          </a:prstGeom>
          <a:noFill/>
          <a:ln w="28575">
            <a:solidFill>
              <a:schemeClr val="accent3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000" b="1" dirty="0">
                <a:solidFill>
                  <a:schemeClr val="accent3"/>
                </a:solidFill>
              </a:rPr>
              <a:t>Can you locate Haifa on these maps?</a:t>
            </a:r>
          </a:p>
          <a:p>
            <a:pPr algn="ctr"/>
            <a:r>
              <a:rPr lang="en-GB" sz="2000" b="1" dirty="0">
                <a:solidFill>
                  <a:schemeClr val="accent3"/>
                </a:solidFill>
              </a:rPr>
              <a:t>Historically, has Haifa been in </a:t>
            </a:r>
            <a:r>
              <a:rPr lang="en-GB" sz="2000" b="1" u="sng" dirty="0">
                <a:solidFill>
                  <a:schemeClr val="accent3"/>
                </a:solidFill>
              </a:rPr>
              <a:t>Palestine</a:t>
            </a:r>
            <a:r>
              <a:rPr lang="en-GB" sz="2000" b="1" dirty="0">
                <a:solidFill>
                  <a:schemeClr val="accent3"/>
                </a:solidFill>
              </a:rPr>
              <a:t> or </a:t>
            </a:r>
            <a:r>
              <a:rPr lang="en-GB" sz="2000" b="1" u="sng" dirty="0">
                <a:solidFill>
                  <a:schemeClr val="accent3"/>
                </a:solidFill>
              </a:rPr>
              <a:t>Israel</a:t>
            </a:r>
            <a:r>
              <a:rPr lang="en-GB" sz="2000" b="1" dirty="0">
                <a:solidFill>
                  <a:schemeClr val="accent3"/>
                </a:solidFill>
              </a:rPr>
              <a:t>?</a:t>
            </a:r>
          </a:p>
          <a:p>
            <a:pPr algn="ctr"/>
            <a:endParaRPr lang="en-GB" sz="2000" b="1" dirty="0">
              <a:solidFill>
                <a:schemeClr val="accent3"/>
              </a:solidFill>
            </a:endParaRPr>
          </a:p>
          <a:p>
            <a:pPr algn="ctr"/>
            <a:r>
              <a:rPr lang="en-GB" sz="2000" i="1" dirty="0">
                <a:solidFill>
                  <a:schemeClr val="accent3"/>
                </a:solidFill>
              </a:rPr>
              <a:t>Haifa is an example of a place in Israel with a mixed Palestinian and Israeli population</a:t>
            </a:r>
          </a:p>
        </p:txBody>
      </p:sp>
    </p:spTree>
    <p:extLst>
      <p:ext uri="{BB962C8B-B14F-4D97-AF65-F5344CB8AC3E}">
        <p14:creationId xmlns:p14="http://schemas.microsoft.com/office/powerpoint/2010/main" val="28666961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4" grpId="0"/>
      <p:bldP spid="35" grpId="0"/>
      <p:bldP spid="1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7C5560-2A68-0142-B524-85933F2D79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992" y="774663"/>
            <a:ext cx="6651486" cy="1325563"/>
          </a:xfrm>
        </p:spPr>
        <p:txBody>
          <a:bodyPr>
            <a:noAutofit/>
          </a:bodyPr>
          <a:lstStyle/>
          <a:p>
            <a:r>
              <a:rPr lang="en-GB" sz="3200" b="1" dirty="0">
                <a:solidFill>
                  <a:schemeClr val="accent3"/>
                </a:solidFill>
              </a:rPr>
              <a:t>18b. Israel’s borders today</a:t>
            </a:r>
            <a:br>
              <a:rPr lang="en-GB" sz="3200" b="1" i="1" dirty="0">
                <a:solidFill>
                  <a:schemeClr val="accent3"/>
                </a:solidFill>
              </a:rPr>
            </a:br>
            <a:r>
              <a:rPr lang="en-GB" sz="3200" dirty="0">
                <a:solidFill>
                  <a:schemeClr val="accent3"/>
                </a:solidFill>
              </a:rPr>
              <a:t>With the person sitting next to you, use your existing knowledge to draw Israel’s borders onto this map of Palestine-Israel</a:t>
            </a:r>
            <a:br>
              <a:rPr lang="en-GB" sz="3200" b="1" dirty="0">
                <a:solidFill>
                  <a:schemeClr val="accent3"/>
                </a:solidFill>
              </a:rPr>
            </a:br>
            <a:endParaRPr lang="en-GB" sz="3200" b="1" dirty="0">
              <a:solidFill>
                <a:schemeClr val="accent3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BC38C54-ABB2-0047-986F-3D50D429DDB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599292" y="0"/>
            <a:ext cx="4551039" cy="6160384"/>
          </a:xfrm>
          <a:prstGeom prst="rect">
            <a:avLst/>
          </a:prstGeom>
        </p:spPr>
      </p:pic>
      <p:pic>
        <p:nvPicPr>
          <p:cNvPr id="7" name="Picture 6" descr="Map&#10;&#10;Description automatically generated">
            <a:extLst>
              <a:ext uri="{FF2B5EF4-FFF2-40B4-BE49-F238E27FC236}">
                <a16:creationId xmlns:a16="http://schemas.microsoft.com/office/drawing/2014/main" id="{9ED7D747-C714-214B-824F-83FB48838B4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541" y="2407044"/>
            <a:ext cx="1448497" cy="1979612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D4C68BAC-400E-5647-9D88-95DF2134AB99}"/>
              </a:ext>
            </a:extLst>
          </p:cNvPr>
          <p:cNvSpPr txBox="1"/>
          <p:nvPr/>
        </p:nvSpPr>
        <p:spPr>
          <a:xfrm>
            <a:off x="103541" y="4484284"/>
            <a:ext cx="137591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>
                <a:solidFill>
                  <a:srgbClr val="B4A8BC"/>
                </a:solidFill>
              </a:rPr>
              <a:t>Palestine-Israel</a:t>
            </a:r>
          </a:p>
          <a:p>
            <a:pPr algn="ctr"/>
            <a:r>
              <a:rPr lang="en-GB" b="1" dirty="0">
                <a:solidFill>
                  <a:srgbClr val="B4A8BC"/>
                </a:solidFill>
              </a:rPr>
              <a:t>pre-1918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09591CB-BB86-1A46-B2B2-655378169AC0}"/>
              </a:ext>
            </a:extLst>
          </p:cNvPr>
          <p:cNvSpPr txBox="1"/>
          <p:nvPr/>
        </p:nvSpPr>
        <p:spPr>
          <a:xfrm>
            <a:off x="1552039" y="5641039"/>
            <a:ext cx="17516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>
                <a:solidFill>
                  <a:srgbClr val="ADB03D"/>
                </a:solidFill>
              </a:rPr>
              <a:t>British Mandate</a:t>
            </a:r>
          </a:p>
          <a:p>
            <a:pPr algn="ctr"/>
            <a:r>
              <a:rPr lang="en-GB" b="1" dirty="0">
                <a:solidFill>
                  <a:srgbClr val="ADB03D"/>
                </a:solidFill>
              </a:rPr>
              <a:t>1918-1948</a:t>
            </a:r>
          </a:p>
        </p:txBody>
      </p:sp>
      <p:pic>
        <p:nvPicPr>
          <p:cNvPr id="10" name="Picture 2" descr="NPR">
            <a:extLst>
              <a:ext uri="{FF2B5EF4-FFF2-40B4-BE49-F238E27FC236}">
                <a16:creationId xmlns:a16="http://schemas.microsoft.com/office/drawing/2014/main" id="{E9495952-679C-4045-9788-EE8341FB676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552039" y="3683570"/>
            <a:ext cx="1751604" cy="20082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FF8E3102-A455-3B44-A1C0-358480A71FED}"/>
              </a:ext>
            </a:extLst>
          </p:cNvPr>
          <p:cNvSpPr txBox="1"/>
          <p:nvPr/>
        </p:nvSpPr>
        <p:spPr>
          <a:xfrm>
            <a:off x="3376222" y="4384926"/>
            <a:ext cx="19944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>
                <a:solidFill>
                  <a:srgbClr val="FF0000"/>
                </a:solidFill>
              </a:rPr>
              <a:t>After the 1948 Arab-Israeli war</a:t>
            </a:r>
          </a:p>
        </p:txBody>
      </p:sp>
      <p:pic>
        <p:nvPicPr>
          <p:cNvPr id="12" name="Picture 2" descr="BBC News | In Depth | World | Israel and the Palestinians">
            <a:extLst>
              <a:ext uri="{FF2B5EF4-FFF2-40B4-BE49-F238E27FC236}">
                <a16:creationId xmlns:a16="http://schemas.microsoft.com/office/drawing/2014/main" id="{91BC5D4C-232E-9841-A69F-9BC87DB834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96182" y="2217806"/>
            <a:ext cx="2181532" cy="21815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F98AE48C-AB0F-AD47-97C9-6C197A8EEC07}"/>
              </a:ext>
            </a:extLst>
          </p:cNvPr>
          <p:cNvCxnSpPr>
            <a:cxnSpLocks/>
          </p:cNvCxnSpPr>
          <p:nvPr/>
        </p:nvCxnSpPr>
        <p:spPr>
          <a:xfrm>
            <a:off x="1194691" y="3849297"/>
            <a:ext cx="569537" cy="0"/>
          </a:xfrm>
          <a:prstGeom prst="straightConnector1">
            <a:avLst/>
          </a:prstGeom>
          <a:ln w="76200">
            <a:solidFill>
              <a:srgbClr val="D8CAE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FC445FEA-0A7A-4C4F-AED2-8648D5EBCA62}"/>
              </a:ext>
            </a:extLst>
          </p:cNvPr>
          <p:cNvCxnSpPr>
            <a:cxnSpLocks/>
          </p:cNvCxnSpPr>
          <p:nvPr/>
        </p:nvCxnSpPr>
        <p:spPr>
          <a:xfrm>
            <a:off x="3011413" y="4368719"/>
            <a:ext cx="569537" cy="0"/>
          </a:xfrm>
          <a:prstGeom prst="straightConnector1">
            <a:avLst/>
          </a:prstGeom>
          <a:ln w="76200">
            <a:solidFill>
              <a:srgbClr val="ADB03D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Picture 4" descr="Palestine and Israel: Mapping an annexation | Infographic News | Al Jazeera">
            <a:extLst>
              <a:ext uri="{FF2B5EF4-FFF2-40B4-BE49-F238E27FC236}">
                <a16:creationId xmlns:a16="http://schemas.microsoft.com/office/drawing/2014/main" id="{7F52826B-C487-234B-953B-8FB66945E8E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568921" y="2127536"/>
            <a:ext cx="1751604" cy="3685568"/>
          </a:xfrm>
          <a:prstGeom prst="rect">
            <a:avLst/>
          </a:prstGeom>
          <a:noFill/>
          <a:ln w="38100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6A717315-CB3C-9147-A595-AFF99BA63AD2}"/>
              </a:ext>
            </a:extLst>
          </p:cNvPr>
          <p:cNvCxnSpPr>
            <a:cxnSpLocks/>
          </p:cNvCxnSpPr>
          <p:nvPr/>
        </p:nvCxnSpPr>
        <p:spPr>
          <a:xfrm>
            <a:off x="7046259" y="3259120"/>
            <a:ext cx="569537" cy="0"/>
          </a:xfrm>
          <a:prstGeom prst="straightConnector1">
            <a:avLst/>
          </a:prstGeom>
          <a:ln w="76200">
            <a:solidFill>
              <a:srgbClr val="2296F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6FE56F0A-380E-A846-BC51-2AF782ED4087}"/>
              </a:ext>
            </a:extLst>
          </p:cNvPr>
          <p:cNvSpPr txBox="1"/>
          <p:nvPr/>
        </p:nvSpPr>
        <p:spPr>
          <a:xfrm>
            <a:off x="5416477" y="5813104"/>
            <a:ext cx="1904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>
                <a:solidFill>
                  <a:srgbClr val="0070C0"/>
                </a:solidFill>
              </a:rPr>
              <a:t>After 1967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CC58EE08-469E-3545-8866-C9327012A17C}"/>
              </a:ext>
            </a:extLst>
          </p:cNvPr>
          <p:cNvSpPr txBox="1"/>
          <p:nvPr/>
        </p:nvSpPr>
        <p:spPr>
          <a:xfrm>
            <a:off x="7599293" y="6090018"/>
            <a:ext cx="45510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>
                <a:solidFill>
                  <a:srgbClr val="E0B8B8"/>
                </a:solidFill>
              </a:rPr>
              <a:t>TODAY</a:t>
            </a:r>
          </a:p>
        </p:txBody>
      </p: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A440C4CD-B440-8648-A129-0A3C65323DE5}"/>
              </a:ext>
            </a:extLst>
          </p:cNvPr>
          <p:cNvCxnSpPr>
            <a:cxnSpLocks/>
          </p:cNvCxnSpPr>
          <p:nvPr/>
        </p:nvCxnSpPr>
        <p:spPr>
          <a:xfrm>
            <a:off x="5192945" y="4368719"/>
            <a:ext cx="569537" cy="0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7" name="Picture 26">
            <a:extLst>
              <a:ext uri="{FF2B5EF4-FFF2-40B4-BE49-F238E27FC236}">
                <a16:creationId xmlns:a16="http://schemas.microsoft.com/office/drawing/2014/main" id="{66722402-2B72-FC47-9E2B-6CEE5A57BFFB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578456" y="43464"/>
            <a:ext cx="4592709" cy="6024227"/>
          </a:xfrm>
          <a:prstGeom prst="rect">
            <a:avLst/>
          </a:prstGeom>
        </p:spPr>
      </p:pic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9F174FFC-568E-664F-8C60-C845C8D7E77C}"/>
              </a:ext>
            </a:extLst>
          </p:cNvPr>
          <p:cNvCxnSpPr>
            <a:cxnSpLocks/>
          </p:cNvCxnSpPr>
          <p:nvPr/>
        </p:nvCxnSpPr>
        <p:spPr>
          <a:xfrm>
            <a:off x="5630158" y="1316760"/>
            <a:ext cx="3513842" cy="1347320"/>
          </a:xfrm>
          <a:prstGeom prst="straightConnector1">
            <a:avLst/>
          </a:prstGeom>
          <a:ln w="57150">
            <a:solidFill>
              <a:schemeClr val="accent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>
            <a:extLst>
              <a:ext uri="{FF2B5EF4-FFF2-40B4-BE49-F238E27FC236}">
                <a16:creationId xmlns:a16="http://schemas.microsoft.com/office/drawing/2014/main" id="{35440B94-598C-1B44-A2F9-8FC516404B65}"/>
              </a:ext>
            </a:extLst>
          </p:cNvPr>
          <p:cNvSpPr txBox="1"/>
          <p:nvPr/>
        </p:nvSpPr>
        <p:spPr>
          <a:xfrm>
            <a:off x="1511236" y="6443590"/>
            <a:ext cx="9169528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b="1" dirty="0">
                <a:solidFill>
                  <a:schemeClr val="accent3"/>
                </a:solidFill>
              </a:rPr>
              <a:t>Extension! Fill in the 4 blanks on the map using these labels: </a:t>
            </a:r>
            <a:r>
              <a:rPr lang="en-GB" b="1" dirty="0">
                <a:solidFill>
                  <a:schemeClr val="accent6"/>
                </a:solidFill>
              </a:rPr>
              <a:t>Lebanon</a:t>
            </a:r>
            <a:r>
              <a:rPr lang="en-GB" b="1" dirty="0">
                <a:solidFill>
                  <a:schemeClr val="accent3"/>
                </a:solidFill>
              </a:rPr>
              <a:t>, </a:t>
            </a:r>
            <a:r>
              <a:rPr lang="en-GB" b="1" dirty="0">
                <a:solidFill>
                  <a:schemeClr val="accent1"/>
                </a:solidFill>
              </a:rPr>
              <a:t>Egypt</a:t>
            </a:r>
            <a:r>
              <a:rPr lang="en-GB" b="1" dirty="0">
                <a:solidFill>
                  <a:schemeClr val="accent3"/>
                </a:solidFill>
              </a:rPr>
              <a:t>, </a:t>
            </a:r>
            <a:r>
              <a:rPr lang="en-GB" b="1" dirty="0">
                <a:solidFill>
                  <a:schemeClr val="accent5"/>
                </a:solidFill>
              </a:rPr>
              <a:t>Jordan</a:t>
            </a:r>
            <a:r>
              <a:rPr lang="en-GB" b="1" dirty="0">
                <a:solidFill>
                  <a:schemeClr val="accent3"/>
                </a:solidFill>
              </a:rPr>
              <a:t>, </a:t>
            </a:r>
            <a:r>
              <a:rPr lang="en-GB" b="1" dirty="0">
                <a:solidFill>
                  <a:schemeClr val="accent1"/>
                </a:solidFill>
              </a:rPr>
              <a:t>Syria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8AB269D-4FC7-7A4F-ADEE-4E14EA92226A}"/>
              </a:ext>
            </a:extLst>
          </p:cNvPr>
          <p:cNvSpPr txBox="1"/>
          <p:nvPr/>
        </p:nvSpPr>
        <p:spPr>
          <a:xfrm>
            <a:off x="10317509" y="45078"/>
            <a:ext cx="701458" cy="369332"/>
          </a:xfrm>
          <a:prstGeom prst="rect">
            <a:avLst/>
          </a:prstGeom>
          <a:ln>
            <a:solidFill>
              <a:srgbClr val="C0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en-GB" dirty="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E0381684-F8EE-DB44-9780-D8CB054F84A0}"/>
              </a:ext>
            </a:extLst>
          </p:cNvPr>
          <p:cNvSpPr txBox="1"/>
          <p:nvPr/>
        </p:nvSpPr>
        <p:spPr>
          <a:xfrm>
            <a:off x="8014808" y="5014520"/>
            <a:ext cx="701458" cy="369332"/>
          </a:xfrm>
          <a:prstGeom prst="rect">
            <a:avLst/>
          </a:prstGeom>
          <a:ln>
            <a:solidFill>
              <a:srgbClr val="C0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en-GB" dirty="0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A07F7583-0C06-C24D-9DA0-F018B3F1919F}"/>
              </a:ext>
            </a:extLst>
          </p:cNvPr>
          <p:cNvSpPr txBox="1"/>
          <p:nvPr/>
        </p:nvSpPr>
        <p:spPr>
          <a:xfrm>
            <a:off x="11160648" y="2986667"/>
            <a:ext cx="701458" cy="369332"/>
          </a:xfrm>
          <a:prstGeom prst="rect">
            <a:avLst/>
          </a:prstGeom>
          <a:ln>
            <a:solidFill>
              <a:srgbClr val="C0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en-GB" dirty="0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34840048-ADC0-9549-8F24-8F9E08EC639E}"/>
              </a:ext>
            </a:extLst>
          </p:cNvPr>
          <p:cNvSpPr txBox="1"/>
          <p:nvPr/>
        </p:nvSpPr>
        <p:spPr>
          <a:xfrm>
            <a:off x="11284101" y="947428"/>
            <a:ext cx="701458" cy="369332"/>
          </a:xfrm>
          <a:prstGeom prst="rect">
            <a:avLst/>
          </a:prstGeom>
          <a:ln>
            <a:solidFill>
              <a:srgbClr val="C0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en-GB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91200C5-3FFD-2D4C-AFA9-F4E89E52CEF6}"/>
              </a:ext>
            </a:extLst>
          </p:cNvPr>
          <p:cNvSpPr txBox="1"/>
          <p:nvPr/>
        </p:nvSpPr>
        <p:spPr>
          <a:xfrm>
            <a:off x="8014808" y="3565736"/>
            <a:ext cx="14898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accent2"/>
                </a:solidFill>
              </a:rPr>
              <a:t>Gaza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875DC006-EA00-E04E-86FE-3EAFC796F021}"/>
              </a:ext>
            </a:extLst>
          </p:cNvPr>
          <p:cNvSpPr txBox="1"/>
          <p:nvPr/>
        </p:nvSpPr>
        <p:spPr>
          <a:xfrm>
            <a:off x="9812272" y="2292255"/>
            <a:ext cx="9574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solidFill>
                  <a:schemeClr val="accent2"/>
                </a:solidFill>
              </a:rPr>
              <a:t>West Bank</a:t>
            </a:r>
          </a:p>
        </p:txBody>
      </p:sp>
    </p:spTree>
    <p:extLst>
      <p:ext uri="{BB962C8B-B14F-4D97-AF65-F5344CB8AC3E}">
        <p14:creationId xmlns:p14="http://schemas.microsoft.com/office/powerpoint/2010/main" val="18490736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23" grpId="0" animBg="1"/>
      <p:bldP spid="24" grpId="0" animBg="1"/>
      <p:bldP spid="25" grpId="0" animBg="1"/>
      <p:bldP spid="3" grpId="0"/>
      <p:bldP spid="2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BAE607-96E8-BF45-8DF0-CB5BC353F8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3455" y="963568"/>
            <a:ext cx="5719953" cy="1325563"/>
          </a:xfrm>
        </p:spPr>
        <p:txBody>
          <a:bodyPr>
            <a:normAutofit fontScale="90000"/>
          </a:bodyPr>
          <a:lstStyle/>
          <a:p>
            <a:pPr algn="r"/>
            <a:r>
              <a:rPr lang="en-GB" sz="5400" b="1" dirty="0"/>
              <a:t>18c. Palestine-Israel today:</a:t>
            </a:r>
          </a:p>
        </p:txBody>
      </p:sp>
      <p:pic>
        <p:nvPicPr>
          <p:cNvPr id="2050" name="Picture 2" descr="Israel–Palestine relations - Wikipedia">
            <a:extLst>
              <a:ext uri="{FF2B5EF4-FFF2-40B4-BE49-F238E27FC236}">
                <a16:creationId xmlns:a16="http://schemas.microsoft.com/office/drawing/2014/main" id="{A033C2C7-046F-E24A-A4A3-C03AD03B57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50694" y="198269"/>
            <a:ext cx="3405729" cy="64614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57BA806F-18A2-8745-A1C0-390AE67E469C}"/>
              </a:ext>
            </a:extLst>
          </p:cNvPr>
          <p:cNvSpPr txBox="1">
            <a:spLocks/>
          </p:cNvSpPr>
          <p:nvPr/>
        </p:nvSpPr>
        <p:spPr>
          <a:xfrm>
            <a:off x="4597052" y="2951913"/>
            <a:ext cx="2056356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GB" dirty="0">
                <a:solidFill>
                  <a:srgbClr val="0F8003"/>
                </a:solidFill>
              </a:rPr>
              <a:t>Israel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763CCBCA-FAF9-674B-BACB-267A8C0050F2}"/>
              </a:ext>
            </a:extLst>
          </p:cNvPr>
          <p:cNvSpPr txBox="1">
            <a:spLocks/>
          </p:cNvSpPr>
          <p:nvPr/>
        </p:nvSpPr>
        <p:spPr>
          <a:xfrm>
            <a:off x="400833" y="3956192"/>
            <a:ext cx="625257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GB" dirty="0">
                <a:solidFill>
                  <a:srgbClr val="E3801C"/>
                </a:solidFill>
              </a:rPr>
              <a:t>Palestine (illegally occupied by </a:t>
            </a:r>
            <a:r>
              <a:rPr lang="en-GB" b="1" dirty="0">
                <a:solidFill>
                  <a:srgbClr val="E3801C"/>
                </a:solidFill>
              </a:rPr>
              <a:t>Israel</a:t>
            </a:r>
            <a:r>
              <a:rPr lang="en-GB" dirty="0">
                <a:solidFill>
                  <a:srgbClr val="E3801C"/>
                </a:solidFill>
              </a:rPr>
              <a:t>)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C66FF16-7669-B347-AF37-A0E7136F7120}"/>
              </a:ext>
            </a:extLst>
          </p:cNvPr>
          <p:cNvSpPr txBox="1"/>
          <p:nvPr/>
        </p:nvSpPr>
        <p:spPr>
          <a:xfrm>
            <a:off x="8553558" y="1873632"/>
            <a:ext cx="77661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dirty="0">
                <a:latin typeface="Courier" pitchFamily="2" charset="0"/>
              </a:rPr>
              <a:t>The West Bank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C84A7E1-310C-3548-BF76-C4BE00E1D08E}"/>
              </a:ext>
            </a:extLst>
          </p:cNvPr>
          <p:cNvSpPr/>
          <p:nvPr/>
        </p:nvSpPr>
        <p:spPr>
          <a:xfrm>
            <a:off x="7068236" y="3059668"/>
            <a:ext cx="73609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dirty="0">
                <a:latin typeface="Courier" pitchFamily="2" charset="0"/>
              </a:rPr>
              <a:t>Gaza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BA8B0BE-D12B-F147-B134-B08123D1D18C}"/>
              </a:ext>
            </a:extLst>
          </p:cNvPr>
          <p:cNvSpPr txBox="1"/>
          <p:nvPr/>
        </p:nvSpPr>
        <p:spPr>
          <a:xfrm>
            <a:off x="7552096" y="3646364"/>
            <a:ext cx="159190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dirty="0">
                <a:solidFill>
                  <a:schemeClr val="bg1"/>
                </a:solidFill>
                <a:latin typeface="Courier" pitchFamily="2" charset="0"/>
              </a:rPr>
              <a:t>What country is green?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2D595E9-2778-5F40-81C4-CE2D756C9610}"/>
              </a:ext>
            </a:extLst>
          </p:cNvPr>
          <p:cNvSpPr txBox="1"/>
          <p:nvPr/>
        </p:nvSpPr>
        <p:spPr>
          <a:xfrm>
            <a:off x="6899024" y="1300159"/>
            <a:ext cx="159190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dirty="0">
                <a:latin typeface="Courier" pitchFamily="2" charset="0"/>
              </a:rPr>
              <a:t>What country is orange?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E86B76E-4F3E-F44F-A0E1-D459DE30CB7B}"/>
              </a:ext>
            </a:extLst>
          </p:cNvPr>
          <p:cNvSpPr txBox="1"/>
          <p:nvPr/>
        </p:nvSpPr>
        <p:spPr>
          <a:xfrm>
            <a:off x="2468122" y="5401638"/>
            <a:ext cx="425786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dirty="0">
                <a:latin typeface="Courier" pitchFamily="2" charset="0"/>
              </a:rPr>
              <a:t>What are the orange areas called?</a:t>
            </a:r>
          </a:p>
        </p:txBody>
      </p:sp>
      <p:pic>
        <p:nvPicPr>
          <p:cNvPr id="2052" name="Picture 4" descr="Flag of Israel - Wikipedia">
            <a:extLst>
              <a:ext uri="{FF2B5EF4-FFF2-40B4-BE49-F238E27FC236}">
                <a16:creationId xmlns:a16="http://schemas.microsoft.com/office/drawing/2014/main" id="{88075C9E-BEFC-594D-9C74-9EC90AB8A1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04955" y="3075997"/>
            <a:ext cx="1318877" cy="9581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>
            <a:extLst>
              <a:ext uri="{FF2B5EF4-FFF2-40B4-BE49-F238E27FC236}">
                <a16:creationId xmlns:a16="http://schemas.microsoft.com/office/drawing/2014/main" id="{0D7773D2-2DD2-BC4B-B6AE-9F9FF37432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33455" y="4249603"/>
            <a:ext cx="1318877" cy="6594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itle 1">
            <a:extLst>
              <a:ext uri="{FF2B5EF4-FFF2-40B4-BE49-F238E27FC236}">
                <a16:creationId xmlns:a16="http://schemas.microsoft.com/office/drawing/2014/main" id="{420E3F51-890C-6349-9EFF-8DA9A8E5B2D9}"/>
              </a:ext>
            </a:extLst>
          </p:cNvPr>
          <p:cNvSpPr txBox="1">
            <a:spLocks/>
          </p:cNvSpPr>
          <p:nvPr/>
        </p:nvSpPr>
        <p:spPr>
          <a:xfrm>
            <a:off x="1633753" y="5805634"/>
            <a:ext cx="5060514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GB" sz="2800" b="1" dirty="0"/>
              <a:t>Stick this sheet into your book</a:t>
            </a:r>
          </a:p>
        </p:txBody>
      </p:sp>
    </p:spTree>
    <p:extLst>
      <p:ext uri="{BB962C8B-B14F-4D97-AF65-F5344CB8AC3E}">
        <p14:creationId xmlns:p14="http://schemas.microsoft.com/office/powerpoint/2010/main" val="6173067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4" grpId="0"/>
      <p:bldP spid="7" grpId="0"/>
      <p:bldP spid="9" grpId="1"/>
      <p:bldP spid="10" grpId="0"/>
      <p:bldP spid="10" grpId="1"/>
      <p:bldP spid="11" grpId="0"/>
      <p:bldP spid="11" grpId="1"/>
      <p:bldP spid="1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00EDD19-6802-4EC3-95CE-CFFAB042CF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3B4455C-DA10-0643-83AE-A5C5CD1039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GB" sz="5400" b="1" dirty="0"/>
              <a:t>The population of Israel</a:t>
            </a:r>
          </a:p>
        </p:txBody>
      </p:sp>
      <p:sp>
        <p:nvSpPr>
          <p:cNvPr id="10" name="sketch line">
            <a:extLst>
              <a:ext uri="{FF2B5EF4-FFF2-40B4-BE49-F238E27FC236}">
                <a16:creationId xmlns:a16="http://schemas.microsoft.com/office/drawing/2014/main" id="{DB17E863-922E-4C26-BD64-E8FD41D286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9036" y="1677373"/>
            <a:ext cx="10853928" cy="18288"/>
          </a:xfrm>
          <a:custGeom>
            <a:avLst/>
            <a:gdLst>
              <a:gd name="connsiteX0" fmla="*/ 0 w 10853928"/>
              <a:gd name="connsiteY0" fmla="*/ 0 h 18288"/>
              <a:gd name="connsiteX1" fmla="*/ 461292 w 10853928"/>
              <a:gd name="connsiteY1" fmla="*/ 0 h 18288"/>
              <a:gd name="connsiteX2" fmla="*/ 1139662 w 10853928"/>
              <a:gd name="connsiteY2" fmla="*/ 0 h 18288"/>
              <a:gd name="connsiteX3" fmla="*/ 1926572 w 10853928"/>
              <a:gd name="connsiteY3" fmla="*/ 0 h 18288"/>
              <a:gd name="connsiteX4" fmla="*/ 2279325 w 10853928"/>
              <a:gd name="connsiteY4" fmla="*/ 0 h 18288"/>
              <a:gd name="connsiteX5" fmla="*/ 2632078 w 10853928"/>
              <a:gd name="connsiteY5" fmla="*/ 0 h 18288"/>
              <a:gd name="connsiteX6" fmla="*/ 3527527 w 10853928"/>
              <a:gd name="connsiteY6" fmla="*/ 0 h 18288"/>
              <a:gd name="connsiteX7" fmla="*/ 4205897 w 10853928"/>
              <a:gd name="connsiteY7" fmla="*/ 0 h 18288"/>
              <a:gd name="connsiteX8" fmla="*/ 4558650 w 10853928"/>
              <a:gd name="connsiteY8" fmla="*/ 0 h 18288"/>
              <a:gd name="connsiteX9" fmla="*/ 5237020 w 10853928"/>
              <a:gd name="connsiteY9" fmla="*/ 0 h 18288"/>
              <a:gd name="connsiteX10" fmla="*/ 6132469 w 10853928"/>
              <a:gd name="connsiteY10" fmla="*/ 0 h 18288"/>
              <a:gd name="connsiteX11" fmla="*/ 6702301 w 10853928"/>
              <a:gd name="connsiteY11" fmla="*/ 0 h 18288"/>
              <a:gd name="connsiteX12" fmla="*/ 7272132 w 10853928"/>
              <a:gd name="connsiteY12" fmla="*/ 0 h 18288"/>
              <a:gd name="connsiteX13" fmla="*/ 7950502 w 10853928"/>
              <a:gd name="connsiteY13" fmla="*/ 0 h 18288"/>
              <a:gd name="connsiteX14" fmla="*/ 8737412 w 10853928"/>
              <a:gd name="connsiteY14" fmla="*/ 0 h 18288"/>
              <a:gd name="connsiteX15" fmla="*/ 9524322 w 10853928"/>
              <a:gd name="connsiteY15" fmla="*/ 0 h 18288"/>
              <a:gd name="connsiteX16" fmla="*/ 10853928 w 10853928"/>
              <a:gd name="connsiteY16" fmla="*/ 0 h 18288"/>
              <a:gd name="connsiteX17" fmla="*/ 10853928 w 10853928"/>
              <a:gd name="connsiteY17" fmla="*/ 18288 h 18288"/>
              <a:gd name="connsiteX18" fmla="*/ 10392636 w 10853928"/>
              <a:gd name="connsiteY18" fmla="*/ 18288 h 18288"/>
              <a:gd name="connsiteX19" fmla="*/ 9497187 w 10853928"/>
              <a:gd name="connsiteY19" fmla="*/ 18288 h 18288"/>
              <a:gd name="connsiteX20" fmla="*/ 8818817 w 10853928"/>
              <a:gd name="connsiteY20" fmla="*/ 18288 h 18288"/>
              <a:gd name="connsiteX21" fmla="*/ 8466064 w 10853928"/>
              <a:gd name="connsiteY21" fmla="*/ 18288 h 18288"/>
              <a:gd name="connsiteX22" fmla="*/ 7787693 w 10853928"/>
              <a:gd name="connsiteY22" fmla="*/ 18288 h 18288"/>
              <a:gd name="connsiteX23" fmla="*/ 7217862 w 10853928"/>
              <a:gd name="connsiteY23" fmla="*/ 18288 h 18288"/>
              <a:gd name="connsiteX24" fmla="*/ 6648031 w 10853928"/>
              <a:gd name="connsiteY24" fmla="*/ 18288 h 18288"/>
              <a:gd name="connsiteX25" fmla="*/ 6078200 w 10853928"/>
              <a:gd name="connsiteY25" fmla="*/ 18288 h 18288"/>
              <a:gd name="connsiteX26" fmla="*/ 5508368 w 10853928"/>
              <a:gd name="connsiteY26" fmla="*/ 18288 h 18288"/>
              <a:gd name="connsiteX27" fmla="*/ 4721459 w 10853928"/>
              <a:gd name="connsiteY27" fmla="*/ 18288 h 18288"/>
              <a:gd name="connsiteX28" fmla="*/ 4043088 w 10853928"/>
              <a:gd name="connsiteY28" fmla="*/ 18288 h 18288"/>
              <a:gd name="connsiteX29" fmla="*/ 3690336 w 10853928"/>
              <a:gd name="connsiteY29" fmla="*/ 18288 h 18288"/>
              <a:gd name="connsiteX30" fmla="*/ 3120504 w 10853928"/>
              <a:gd name="connsiteY30" fmla="*/ 18288 h 18288"/>
              <a:gd name="connsiteX31" fmla="*/ 2333595 w 10853928"/>
              <a:gd name="connsiteY31" fmla="*/ 18288 h 18288"/>
              <a:gd name="connsiteX32" fmla="*/ 1872303 w 10853928"/>
              <a:gd name="connsiteY32" fmla="*/ 18288 h 18288"/>
              <a:gd name="connsiteX33" fmla="*/ 976854 w 10853928"/>
              <a:gd name="connsiteY33" fmla="*/ 18288 h 18288"/>
              <a:gd name="connsiteX34" fmla="*/ 0 w 10853928"/>
              <a:gd name="connsiteY34" fmla="*/ 18288 h 18288"/>
              <a:gd name="connsiteX35" fmla="*/ 0 w 10853928"/>
              <a:gd name="connsiteY35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853928" h="18288" fill="none" extrusionOk="0">
                <a:moveTo>
                  <a:pt x="0" y="0"/>
                </a:moveTo>
                <a:cubicBezTo>
                  <a:pt x="146993" y="-19076"/>
                  <a:pt x="347684" y="-4790"/>
                  <a:pt x="461292" y="0"/>
                </a:cubicBezTo>
                <a:cubicBezTo>
                  <a:pt x="574900" y="4790"/>
                  <a:pt x="808367" y="19821"/>
                  <a:pt x="1139662" y="0"/>
                </a:cubicBezTo>
                <a:cubicBezTo>
                  <a:pt x="1470957" y="-19821"/>
                  <a:pt x="1627405" y="5721"/>
                  <a:pt x="1926572" y="0"/>
                </a:cubicBezTo>
                <a:cubicBezTo>
                  <a:pt x="2225739" y="-5721"/>
                  <a:pt x="2137730" y="-3235"/>
                  <a:pt x="2279325" y="0"/>
                </a:cubicBezTo>
                <a:cubicBezTo>
                  <a:pt x="2420920" y="3235"/>
                  <a:pt x="2456518" y="9685"/>
                  <a:pt x="2632078" y="0"/>
                </a:cubicBezTo>
                <a:cubicBezTo>
                  <a:pt x="2807638" y="-9685"/>
                  <a:pt x="3211516" y="-43007"/>
                  <a:pt x="3527527" y="0"/>
                </a:cubicBezTo>
                <a:cubicBezTo>
                  <a:pt x="3843538" y="43007"/>
                  <a:pt x="4058833" y="22042"/>
                  <a:pt x="4205897" y="0"/>
                </a:cubicBezTo>
                <a:cubicBezTo>
                  <a:pt x="4352961" y="-22042"/>
                  <a:pt x="4474805" y="-11846"/>
                  <a:pt x="4558650" y="0"/>
                </a:cubicBezTo>
                <a:cubicBezTo>
                  <a:pt x="4642495" y="11846"/>
                  <a:pt x="5041928" y="-6069"/>
                  <a:pt x="5237020" y="0"/>
                </a:cubicBezTo>
                <a:cubicBezTo>
                  <a:pt x="5432112" y="6069"/>
                  <a:pt x="5943266" y="-17479"/>
                  <a:pt x="6132469" y="0"/>
                </a:cubicBezTo>
                <a:cubicBezTo>
                  <a:pt x="6321672" y="17479"/>
                  <a:pt x="6483872" y="26234"/>
                  <a:pt x="6702301" y="0"/>
                </a:cubicBezTo>
                <a:cubicBezTo>
                  <a:pt x="6920730" y="-26234"/>
                  <a:pt x="6991194" y="-15156"/>
                  <a:pt x="7272132" y="0"/>
                </a:cubicBezTo>
                <a:cubicBezTo>
                  <a:pt x="7553070" y="15156"/>
                  <a:pt x="7684444" y="-32961"/>
                  <a:pt x="7950502" y="0"/>
                </a:cubicBezTo>
                <a:cubicBezTo>
                  <a:pt x="8216560" y="32961"/>
                  <a:pt x="8493290" y="-10491"/>
                  <a:pt x="8737412" y="0"/>
                </a:cubicBezTo>
                <a:cubicBezTo>
                  <a:pt x="8981534" y="10491"/>
                  <a:pt x="9191586" y="-13899"/>
                  <a:pt x="9524322" y="0"/>
                </a:cubicBezTo>
                <a:cubicBezTo>
                  <a:pt x="9857058" y="13899"/>
                  <a:pt x="10297509" y="7485"/>
                  <a:pt x="10853928" y="0"/>
                </a:cubicBezTo>
                <a:cubicBezTo>
                  <a:pt x="10854574" y="4451"/>
                  <a:pt x="10854418" y="9226"/>
                  <a:pt x="10853928" y="18288"/>
                </a:cubicBezTo>
                <a:cubicBezTo>
                  <a:pt x="10691638" y="28522"/>
                  <a:pt x="10574319" y="29578"/>
                  <a:pt x="10392636" y="18288"/>
                </a:cubicBezTo>
                <a:cubicBezTo>
                  <a:pt x="10210953" y="6998"/>
                  <a:pt x="9836277" y="-16742"/>
                  <a:pt x="9497187" y="18288"/>
                </a:cubicBezTo>
                <a:cubicBezTo>
                  <a:pt x="9158097" y="53318"/>
                  <a:pt x="9119479" y="30714"/>
                  <a:pt x="8818817" y="18288"/>
                </a:cubicBezTo>
                <a:cubicBezTo>
                  <a:pt x="8518155" y="5863"/>
                  <a:pt x="8640037" y="6483"/>
                  <a:pt x="8466064" y="18288"/>
                </a:cubicBezTo>
                <a:cubicBezTo>
                  <a:pt x="8292091" y="30093"/>
                  <a:pt x="7997656" y="18914"/>
                  <a:pt x="7787693" y="18288"/>
                </a:cubicBezTo>
                <a:cubicBezTo>
                  <a:pt x="7577730" y="17662"/>
                  <a:pt x="7412468" y="21416"/>
                  <a:pt x="7217862" y="18288"/>
                </a:cubicBezTo>
                <a:cubicBezTo>
                  <a:pt x="7023256" y="15160"/>
                  <a:pt x="6898018" y="14824"/>
                  <a:pt x="6648031" y="18288"/>
                </a:cubicBezTo>
                <a:cubicBezTo>
                  <a:pt x="6398044" y="21752"/>
                  <a:pt x="6254402" y="38625"/>
                  <a:pt x="6078200" y="18288"/>
                </a:cubicBezTo>
                <a:cubicBezTo>
                  <a:pt x="5901998" y="-2049"/>
                  <a:pt x="5622886" y="3213"/>
                  <a:pt x="5508368" y="18288"/>
                </a:cubicBezTo>
                <a:cubicBezTo>
                  <a:pt x="5393850" y="33363"/>
                  <a:pt x="5036260" y="26830"/>
                  <a:pt x="4721459" y="18288"/>
                </a:cubicBezTo>
                <a:cubicBezTo>
                  <a:pt x="4406658" y="9746"/>
                  <a:pt x="4239221" y="41551"/>
                  <a:pt x="4043088" y="18288"/>
                </a:cubicBezTo>
                <a:cubicBezTo>
                  <a:pt x="3846955" y="-4975"/>
                  <a:pt x="3818802" y="34658"/>
                  <a:pt x="3690336" y="18288"/>
                </a:cubicBezTo>
                <a:cubicBezTo>
                  <a:pt x="3561870" y="1918"/>
                  <a:pt x="3265491" y="42194"/>
                  <a:pt x="3120504" y="18288"/>
                </a:cubicBezTo>
                <a:cubicBezTo>
                  <a:pt x="2975517" y="-5618"/>
                  <a:pt x="2720254" y="36673"/>
                  <a:pt x="2333595" y="18288"/>
                </a:cubicBezTo>
                <a:cubicBezTo>
                  <a:pt x="1946936" y="-97"/>
                  <a:pt x="2097241" y="5776"/>
                  <a:pt x="1872303" y="18288"/>
                </a:cubicBezTo>
                <a:cubicBezTo>
                  <a:pt x="1647365" y="30800"/>
                  <a:pt x="1282708" y="45380"/>
                  <a:pt x="976854" y="18288"/>
                </a:cubicBezTo>
                <a:cubicBezTo>
                  <a:pt x="671000" y="-8804"/>
                  <a:pt x="408401" y="-12775"/>
                  <a:pt x="0" y="18288"/>
                </a:cubicBezTo>
                <a:cubicBezTo>
                  <a:pt x="-213" y="9468"/>
                  <a:pt x="187" y="4459"/>
                  <a:pt x="0" y="0"/>
                </a:cubicBezTo>
                <a:close/>
              </a:path>
              <a:path w="10853928" h="18288" stroke="0" extrusionOk="0">
                <a:moveTo>
                  <a:pt x="0" y="0"/>
                </a:moveTo>
                <a:cubicBezTo>
                  <a:pt x="267322" y="15284"/>
                  <a:pt x="415388" y="-21048"/>
                  <a:pt x="569831" y="0"/>
                </a:cubicBezTo>
                <a:cubicBezTo>
                  <a:pt x="724274" y="21048"/>
                  <a:pt x="769333" y="-2353"/>
                  <a:pt x="922584" y="0"/>
                </a:cubicBezTo>
                <a:cubicBezTo>
                  <a:pt x="1075835" y="2353"/>
                  <a:pt x="1399490" y="-145"/>
                  <a:pt x="1818033" y="0"/>
                </a:cubicBezTo>
                <a:cubicBezTo>
                  <a:pt x="2236576" y="145"/>
                  <a:pt x="2145330" y="5482"/>
                  <a:pt x="2387864" y="0"/>
                </a:cubicBezTo>
                <a:cubicBezTo>
                  <a:pt x="2630398" y="-5482"/>
                  <a:pt x="2793207" y="18487"/>
                  <a:pt x="2957695" y="0"/>
                </a:cubicBezTo>
                <a:cubicBezTo>
                  <a:pt x="3122183" y="-18487"/>
                  <a:pt x="3579141" y="19003"/>
                  <a:pt x="3853144" y="0"/>
                </a:cubicBezTo>
                <a:cubicBezTo>
                  <a:pt x="4127147" y="-19003"/>
                  <a:pt x="4209857" y="12211"/>
                  <a:pt x="4314436" y="0"/>
                </a:cubicBezTo>
                <a:cubicBezTo>
                  <a:pt x="4419015" y="-12211"/>
                  <a:pt x="4762459" y="-17220"/>
                  <a:pt x="5209885" y="0"/>
                </a:cubicBezTo>
                <a:cubicBezTo>
                  <a:pt x="5657311" y="17220"/>
                  <a:pt x="5692663" y="-3290"/>
                  <a:pt x="6105335" y="0"/>
                </a:cubicBezTo>
                <a:cubicBezTo>
                  <a:pt x="6518007" y="3290"/>
                  <a:pt x="6455516" y="-5124"/>
                  <a:pt x="6783705" y="0"/>
                </a:cubicBezTo>
                <a:cubicBezTo>
                  <a:pt x="7111894" y="5124"/>
                  <a:pt x="7441941" y="-17829"/>
                  <a:pt x="7679154" y="0"/>
                </a:cubicBezTo>
                <a:cubicBezTo>
                  <a:pt x="7916367" y="17829"/>
                  <a:pt x="8102967" y="-24363"/>
                  <a:pt x="8248985" y="0"/>
                </a:cubicBezTo>
                <a:cubicBezTo>
                  <a:pt x="8395003" y="24363"/>
                  <a:pt x="8552393" y="25505"/>
                  <a:pt x="8818817" y="0"/>
                </a:cubicBezTo>
                <a:cubicBezTo>
                  <a:pt x="9085241" y="-25505"/>
                  <a:pt x="9411308" y="38000"/>
                  <a:pt x="9605726" y="0"/>
                </a:cubicBezTo>
                <a:cubicBezTo>
                  <a:pt x="9800144" y="-38000"/>
                  <a:pt x="10006468" y="-25741"/>
                  <a:pt x="10175558" y="0"/>
                </a:cubicBezTo>
                <a:cubicBezTo>
                  <a:pt x="10344648" y="25741"/>
                  <a:pt x="10696282" y="695"/>
                  <a:pt x="10853928" y="0"/>
                </a:cubicBezTo>
                <a:cubicBezTo>
                  <a:pt x="10853521" y="8690"/>
                  <a:pt x="10853774" y="14141"/>
                  <a:pt x="10853928" y="18288"/>
                </a:cubicBezTo>
                <a:cubicBezTo>
                  <a:pt x="10608124" y="24255"/>
                  <a:pt x="10343415" y="22307"/>
                  <a:pt x="10067018" y="18288"/>
                </a:cubicBezTo>
                <a:cubicBezTo>
                  <a:pt x="9790621" y="14270"/>
                  <a:pt x="9843266" y="3564"/>
                  <a:pt x="9714266" y="18288"/>
                </a:cubicBezTo>
                <a:cubicBezTo>
                  <a:pt x="9585266" y="33012"/>
                  <a:pt x="9379484" y="1875"/>
                  <a:pt x="9252974" y="18288"/>
                </a:cubicBezTo>
                <a:cubicBezTo>
                  <a:pt x="9126464" y="34701"/>
                  <a:pt x="8580678" y="-4904"/>
                  <a:pt x="8357525" y="18288"/>
                </a:cubicBezTo>
                <a:cubicBezTo>
                  <a:pt x="8134372" y="41480"/>
                  <a:pt x="7903199" y="26458"/>
                  <a:pt x="7679154" y="18288"/>
                </a:cubicBezTo>
                <a:cubicBezTo>
                  <a:pt x="7455109" y="10118"/>
                  <a:pt x="7435944" y="27109"/>
                  <a:pt x="7217862" y="18288"/>
                </a:cubicBezTo>
                <a:cubicBezTo>
                  <a:pt x="6999780" y="9467"/>
                  <a:pt x="6680409" y="18985"/>
                  <a:pt x="6539492" y="18288"/>
                </a:cubicBezTo>
                <a:cubicBezTo>
                  <a:pt x="6398575" y="17592"/>
                  <a:pt x="6312077" y="33018"/>
                  <a:pt x="6186739" y="18288"/>
                </a:cubicBezTo>
                <a:cubicBezTo>
                  <a:pt x="6061401" y="3558"/>
                  <a:pt x="5947033" y="12075"/>
                  <a:pt x="5833986" y="18288"/>
                </a:cubicBezTo>
                <a:cubicBezTo>
                  <a:pt x="5720939" y="24501"/>
                  <a:pt x="5482226" y="8586"/>
                  <a:pt x="5155616" y="18288"/>
                </a:cubicBezTo>
                <a:cubicBezTo>
                  <a:pt x="4829006" y="27991"/>
                  <a:pt x="4841274" y="29316"/>
                  <a:pt x="4694324" y="18288"/>
                </a:cubicBezTo>
                <a:cubicBezTo>
                  <a:pt x="4547374" y="7260"/>
                  <a:pt x="4077675" y="7013"/>
                  <a:pt x="3907414" y="18288"/>
                </a:cubicBezTo>
                <a:cubicBezTo>
                  <a:pt x="3737153" y="29564"/>
                  <a:pt x="3538393" y="21630"/>
                  <a:pt x="3446122" y="18288"/>
                </a:cubicBezTo>
                <a:cubicBezTo>
                  <a:pt x="3353851" y="14946"/>
                  <a:pt x="2990320" y="-8091"/>
                  <a:pt x="2659212" y="18288"/>
                </a:cubicBezTo>
                <a:cubicBezTo>
                  <a:pt x="2328104" y="44667"/>
                  <a:pt x="2427653" y="9607"/>
                  <a:pt x="2306460" y="18288"/>
                </a:cubicBezTo>
                <a:cubicBezTo>
                  <a:pt x="2185267" y="26969"/>
                  <a:pt x="1719763" y="3717"/>
                  <a:pt x="1519550" y="18288"/>
                </a:cubicBezTo>
                <a:cubicBezTo>
                  <a:pt x="1319337" y="32860"/>
                  <a:pt x="1167371" y="17040"/>
                  <a:pt x="1058258" y="18288"/>
                </a:cubicBezTo>
                <a:cubicBezTo>
                  <a:pt x="949145" y="19536"/>
                  <a:pt x="780234" y="31447"/>
                  <a:pt x="705505" y="18288"/>
                </a:cubicBezTo>
                <a:cubicBezTo>
                  <a:pt x="630776" y="5129"/>
                  <a:pt x="215796" y="30056"/>
                  <a:pt x="0" y="18288"/>
                </a:cubicBezTo>
                <a:cubicBezTo>
                  <a:pt x="-53" y="11301"/>
                  <a:pt x="-649" y="7756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6DA10D-D824-2642-BC93-5ADFFE1336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145877"/>
            <a:ext cx="8157882" cy="4251960"/>
          </a:xfrm>
        </p:spPr>
        <p:txBody>
          <a:bodyPr>
            <a:normAutofit fontScale="92500" lnSpcReduction="10000"/>
          </a:bodyPr>
          <a:lstStyle/>
          <a:p>
            <a:r>
              <a:rPr lang="en-GB" dirty="0"/>
              <a:t>9 million people live in Israel</a:t>
            </a:r>
          </a:p>
          <a:p>
            <a:r>
              <a:rPr lang="en-GB" dirty="0"/>
              <a:t>80% are Israeli</a:t>
            </a:r>
          </a:p>
          <a:p>
            <a:r>
              <a:rPr lang="en-GB" dirty="0"/>
              <a:t>20% are Palestinian</a:t>
            </a:r>
          </a:p>
          <a:p>
            <a:r>
              <a:rPr lang="en-GB" i="1" dirty="0"/>
              <a:t>Why are there Palestinians living in Israel? </a:t>
            </a:r>
          </a:p>
          <a:p>
            <a:pPr lvl="1"/>
            <a:r>
              <a:rPr lang="en-GB" sz="2800" dirty="0">
                <a:solidFill>
                  <a:srgbClr val="A98AC0"/>
                </a:solidFill>
              </a:rPr>
              <a:t>Before 1948, what we now call Israel was all </a:t>
            </a:r>
            <a:r>
              <a:rPr lang="en-GB" sz="2800" b="1" dirty="0">
                <a:solidFill>
                  <a:srgbClr val="A98AC0"/>
                </a:solidFill>
              </a:rPr>
              <a:t>Palestine</a:t>
            </a:r>
            <a:r>
              <a:rPr lang="en-GB" sz="2800" dirty="0">
                <a:solidFill>
                  <a:srgbClr val="A98AC0"/>
                </a:solidFill>
              </a:rPr>
              <a:t>. In the </a:t>
            </a:r>
            <a:r>
              <a:rPr lang="en-GB" sz="2800" b="1" dirty="0">
                <a:solidFill>
                  <a:schemeClr val="accent2"/>
                </a:solidFill>
              </a:rPr>
              <a:t>Nakba</a:t>
            </a:r>
            <a:r>
              <a:rPr lang="en-GB" sz="2800" dirty="0">
                <a:solidFill>
                  <a:srgbClr val="A98AC0"/>
                </a:solidFill>
              </a:rPr>
              <a:t> of 1948, 750,000 Palestinians were forced to leave their homes, but some Palestinians remained in the new state of Israel</a:t>
            </a:r>
          </a:p>
          <a:p>
            <a:r>
              <a:rPr lang="en-GB" dirty="0"/>
              <a:t>The Palestinians who live in Israel are sometimes referred to as “Israeli Arabs”, but many do not like this as it </a:t>
            </a:r>
            <a:r>
              <a:rPr lang="en-GB" i="1" dirty="0"/>
              <a:t>denies their Palestinian identity</a:t>
            </a:r>
            <a:endParaRPr lang="en-GB" i="1" dirty="0">
              <a:highlight>
                <a:srgbClr val="FF00FF"/>
              </a:highlight>
            </a:endParaRPr>
          </a:p>
        </p:txBody>
      </p:sp>
      <p:pic>
        <p:nvPicPr>
          <p:cNvPr id="9" name="Picture 8" descr="Map&#10;&#10;Description automatically generated">
            <a:extLst>
              <a:ext uri="{FF2B5EF4-FFF2-40B4-BE49-F238E27FC236}">
                <a16:creationId xmlns:a16="http://schemas.microsoft.com/office/drawing/2014/main" id="{6334FB42-926D-3248-85F2-39925FECC0E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21342" y="2206457"/>
            <a:ext cx="2526882" cy="3453405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69AF10A9-F460-8649-89A4-D62C97F8453E}"/>
              </a:ext>
            </a:extLst>
          </p:cNvPr>
          <p:cNvSpPr txBox="1"/>
          <p:nvPr/>
        </p:nvSpPr>
        <p:spPr>
          <a:xfrm>
            <a:off x="9508980" y="5690927"/>
            <a:ext cx="17516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>
                <a:solidFill>
                  <a:srgbClr val="A98AC0"/>
                </a:solidFill>
              </a:rPr>
              <a:t>Palestine-Israel</a:t>
            </a:r>
          </a:p>
          <a:p>
            <a:pPr algn="ctr"/>
            <a:r>
              <a:rPr lang="en-GB" b="1" dirty="0">
                <a:solidFill>
                  <a:srgbClr val="A98AC0"/>
                </a:solidFill>
              </a:rPr>
              <a:t>pre-1918</a:t>
            </a:r>
          </a:p>
        </p:txBody>
      </p:sp>
      <p:pic>
        <p:nvPicPr>
          <p:cNvPr id="12" name="Picture 2" descr="73 Years of Ongoing Nakba, Palestinians Continue to be Steadfast against  Israel&amp;#39;s Settler-Colonial and Apartheid Regime">
            <a:extLst>
              <a:ext uri="{FF2B5EF4-FFF2-40B4-BE49-F238E27FC236}">
                <a16:creationId xmlns:a16="http://schemas.microsoft.com/office/drawing/2014/main" id="{51BCB578-5F9E-0147-8E2A-C494AB3FFC4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0573198" y="48103"/>
            <a:ext cx="1511099" cy="15707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9106E8F9-2C63-D242-9E08-7F23BD4D7B3C}"/>
              </a:ext>
            </a:extLst>
          </p:cNvPr>
          <p:cNvSpPr txBox="1"/>
          <p:nvPr/>
        </p:nvSpPr>
        <p:spPr>
          <a:xfrm>
            <a:off x="9048244" y="196601"/>
            <a:ext cx="151109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1600" b="1" dirty="0">
                <a:solidFill>
                  <a:schemeClr val="accent2"/>
                </a:solidFill>
              </a:rPr>
              <a:t>Palestinians fleeing their homes during the Nakba of 1948</a:t>
            </a:r>
          </a:p>
        </p:txBody>
      </p:sp>
    </p:spTree>
    <p:extLst>
      <p:ext uri="{BB962C8B-B14F-4D97-AF65-F5344CB8AC3E}">
        <p14:creationId xmlns:p14="http://schemas.microsoft.com/office/powerpoint/2010/main" val="391209402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Green Yellow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EE7B08"/>
      </a:hlink>
      <a:folHlink>
        <a:srgbClr val="977B2D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2_Office Theme">
  <a:themeElements>
    <a:clrScheme name="Green Yellow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EE7B08"/>
      </a:hlink>
      <a:folHlink>
        <a:srgbClr val="977B2D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1357</TotalTime>
  <Words>1056</Words>
  <Application>Microsoft Macintosh PowerPoint</Application>
  <PresentationFormat>Widescreen</PresentationFormat>
  <Paragraphs>120</Paragraphs>
  <Slides>20</Slides>
  <Notes>0</Notes>
  <HiddenSlides>0</HiddenSlides>
  <MMClips>3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20</vt:i4>
      </vt:variant>
    </vt:vector>
  </HeadingPairs>
  <TitlesOfParts>
    <vt:vector size="26" baseType="lpstr">
      <vt:lpstr>Arial</vt:lpstr>
      <vt:lpstr>Calibri</vt:lpstr>
      <vt:lpstr>Calibri Light</vt:lpstr>
      <vt:lpstr>Courier</vt:lpstr>
      <vt:lpstr>Office Theme</vt:lpstr>
      <vt:lpstr>12_Office Theme</vt:lpstr>
      <vt:lpstr>How does life differ for Palestinians and Israelis inside Israel? </vt:lpstr>
      <vt:lpstr>Learning objectives</vt:lpstr>
      <vt:lpstr>Starter activity</vt:lpstr>
      <vt:lpstr>Whole class discussion: what have you learnt from the person sitting next to you?</vt:lpstr>
      <vt:lpstr>18a. Keywords wordsearch Can you find the keywords and match them to the definition below?</vt:lpstr>
      <vt:lpstr>What do we mean by Israel?</vt:lpstr>
      <vt:lpstr>18b. Israel’s borders today With the person sitting next to you, use your existing knowledge to draw Israel’s borders onto this map of Palestine-Israel </vt:lpstr>
      <vt:lpstr>18c. Palestine-Israel today:</vt:lpstr>
      <vt:lpstr>The population of Israel</vt:lpstr>
      <vt:lpstr>PowerPoint Presentation</vt:lpstr>
      <vt:lpstr>Discuss in pairs:  what can you remember about the Nakba?</vt:lpstr>
      <vt:lpstr>18e. Palestinians in Israel</vt:lpstr>
      <vt:lpstr>PowerPoint Presentation</vt:lpstr>
      <vt:lpstr>Use your spider diagram and notes from the video to discuss this question in small groups:  What is it like to be Palestinian in Israel?  </vt:lpstr>
      <vt:lpstr>Apartheid</vt:lpstr>
      <vt:lpstr>PowerPoint Presentation</vt:lpstr>
      <vt:lpstr>PowerPoint Presentation</vt:lpstr>
      <vt:lpstr>Some Israelis are speaking out against Israeli occupation and apartheid…</vt:lpstr>
      <vt:lpstr>Plenary:  in small groups</vt:lpstr>
      <vt:lpstr>Homework: Exam-Style Question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>Kelsted, Charlotte</dc:creator>
  <cp:keywords/>
  <dc:description/>
  <cp:lastModifiedBy>Kelsted, Charlotte</cp:lastModifiedBy>
  <cp:revision>278</cp:revision>
  <dcterms:created xsi:type="dcterms:W3CDTF">2022-01-11T17:46:51Z</dcterms:created>
  <dcterms:modified xsi:type="dcterms:W3CDTF">2022-01-27T16:28:26Z</dcterms:modified>
  <cp:category/>
</cp:coreProperties>
</file>